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handoutMasterIdLst>
    <p:handoutMasterId r:id="rId33"/>
  </p:handoutMasterIdLst>
  <p:sldIdLst>
    <p:sldId id="641" r:id="rId2"/>
    <p:sldId id="887" r:id="rId3"/>
    <p:sldId id="922" r:id="rId4"/>
    <p:sldId id="896" r:id="rId5"/>
    <p:sldId id="257" r:id="rId6"/>
    <p:sldId id="895" r:id="rId7"/>
    <p:sldId id="897" r:id="rId8"/>
    <p:sldId id="898" r:id="rId9"/>
    <p:sldId id="899" r:id="rId10"/>
    <p:sldId id="914" r:id="rId11"/>
    <p:sldId id="900" r:id="rId12"/>
    <p:sldId id="901" r:id="rId13"/>
    <p:sldId id="902" r:id="rId14"/>
    <p:sldId id="917" r:id="rId15"/>
    <p:sldId id="903" r:id="rId16"/>
    <p:sldId id="904" r:id="rId17"/>
    <p:sldId id="907" r:id="rId18"/>
    <p:sldId id="908" r:id="rId19"/>
    <p:sldId id="909" r:id="rId20"/>
    <p:sldId id="910" r:id="rId21"/>
    <p:sldId id="915" r:id="rId22"/>
    <p:sldId id="911" r:id="rId23"/>
    <p:sldId id="912" r:id="rId24"/>
    <p:sldId id="916" r:id="rId25"/>
    <p:sldId id="923" r:id="rId26"/>
    <p:sldId id="919" r:id="rId27"/>
    <p:sldId id="920" r:id="rId28"/>
    <p:sldId id="921" r:id="rId29"/>
    <p:sldId id="913" r:id="rId30"/>
    <p:sldId id="829" r:id="rId3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C33"/>
    <a:srgbClr val="424242"/>
    <a:srgbClr val="1691B3"/>
    <a:srgbClr val="1F88BA"/>
    <a:srgbClr val="FF7E79"/>
    <a:srgbClr val="7780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54"/>
    <p:restoredTop sz="95878"/>
  </p:normalViewPr>
  <p:slideViewPr>
    <p:cSldViewPr snapToGrid="0" snapToObjects="1">
      <p:cViewPr varScale="1">
        <p:scale>
          <a:sx n="111" d="100"/>
          <a:sy n="111" d="100"/>
        </p:scale>
        <p:origin x="1212" y="114"/>
      </p:cViewPr>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78F458B-82B8-4529-B2A9-FC76B8138620}" type="datetimeFigureOut">
              <a:rPr lang="pl-PL" smtClean="0"/>
              <a:t>30.03.2021</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A8E16E0-6654-474A-A804-25232EC6064F}" type="slidenum">
              <a:rPr lang="pl-PL" smtClean="0"/>
              <a:t>‹#›</a:t>
            </a:fld>
            <a:endParaRPr lang="pl-PL"/>
          </a:p>
        </p:txBody>
      </p:sp>
    </p:spTree>
    <p:extLst>
      <p:ext uri="{BB962C8B-B14F-4D97-AF65-F5344CB8AC3E}">
        <p14:creationId xmlns:p14="http://schemas.microsoft.com/office/powerpoint/2010/main" val="3003519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E367213-CBEA-B546-B785-300BF32D92FD}" type="datetimeFigureOut">
              <a:rPr lang="pl-PL" smtClean="0"/>
              <a:t>30.03.2021</a:t>
            </a:fld>
            <a:endParaRPr lang="pl-PL"/>
          </a:p>
        </p:txBody>
      </p:sp>
      <p:sp>
        <p:nvSpPr>
          <p:cNvPr id="4" name="Symbol zastępczy obrazu slajd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AD94667-3757-7946-BD83-3C11C5F7B2FD}" type="slidenum">
              <a:rPr lang="pl-PL" smtClean="0"/>
              <a:t>‹#›</a:t>
            </a:fld>
            <a:endParaRPr lang="pl-PL"/>
          </a:p>
        </p:txBody>
      </p:sp>
    </p:spTree>
    <p:extLst>
      <p:ext uri="{BB962C8B-B14F-4D97-AF65-F5344CB8AC3E}">
        <p14:creationId xmlns:p14="http://schemas.microsoft.com/office/powerpoint/2010/main" val="3119730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a:t>
            </a:fld>
            <a:endParaRPr lang="pl-PL"/>
          </a:p>
        </p:txBody>
      </p:sp>
    </p:spTree>
    <p:extLst>
      <p:ext uri="{BB962C8B-B14F-4D97-AF65-F5344CB8AC3E}">
        <p14:creationId xmlns:p14="http://schemas.microsoft.com/office/powerpoint/2010/main" val="2012000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10</a:t>
            </a:fld>
            <a:endParaRPr lang="pl-PL"/>
          </a:p>
        </p:txBody>
      </p:sp>
    </p:spTree>
    <p:extLst>
      <p:ext uri="{BB962C8B-B14F-4D97-AF65-F5344CB8AC3E}">
        <p14:creationId xmlns:p14="http://schemas.microsoft.com/office/powerpoint/2010/main" val="2703665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11</a:t>
            </a:fld>
            <a:endParaRPr lang="pl-PL"/>
          </a:p>
        </p:txBody>
      </p:sp>
    </p:spTree>
    <p:extLst>
      <p:ext uri="{BB962C8B-B14F-4D97-AF65-F5344CB8AC3E}">
        <p14:creationId xmlns:p14="http://schemas.microsoft.com/office/powerpoint/2010/main" val="3237600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12</a:t>
            </a:fld>
            <a:endParaRPr lang="pl-PL"/>
          </a:p>
        </p:txBody>
      </p:sp>
    </p:spTree>
    <p:extLst>
      <p:ext uri="{BB962C8B-B14F-4D97-AF65-F5344CB8AC3E}">
        <p14:creationId xmlns:p14="http://schemas.microsoft.com/office/powerpoint/2010/main" val="773564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13</a:t>
            </a:fld>
            <a:endParaRPr lang="pl-PL"/>
          </a:p>
        </p:txBody>
      </p:sp>
    </p:spTree>
    <p:extLst>
      <p:ext uri="{BB962C8B-B14F-4D97-AF65-F5344CB8AC3E}">
        <p14:creationId xmlns:p14="http://schemas.microsoft.com/office/powerpoint/2010/main" val="1643681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14</a:t>
            </a:fld>
            <a:endParaRPr lang="pl-PL"/>
          </a:p>
        </p:txBody>
      </p:sp>
    </p:spTree>
    <p:extLst>
      <p:ext uri="{BB962C8B-B14F-4D97-AF65-F5344CB8AC3E}">
        <p14:creationId xmlns:p14="http://schemas.microsoft.com/office/powerpoint/2010/main" val="200960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15</a:t>
            </a:fld>
            <a:endParaRPr lang="pl-PL"/>
          </a:p>
        </p:txBody>
      </p:sp>
    </p:spTree>
    <p:extLst>
      <p:ext uri="{BB962C8B-B14F-4D97-AF65-F5344CB8AC3E}">
        <p14:creationId xmlns:p14="http://schemas.microsoft.com/office/powerpoint/2010/main" val="42526139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16</a:t>
            </a:fld>
            <a:endParaRPr lang="pl-PL"/>
          </a:p>
        </p:txBody>
      </p:sp>
    </p:spTree>
    <p:extLst>
      <p:ext uri="{BB962C8B-B14F-4D97-AF65-F5344CB8AC3E}">
        <p14:creationId xmlns:p14="http://schemas.microsoft.com/office/powerpoint/2010/main" val="2455034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17</a:t>
            </a:fld>
            <a:endParaRPr lang="pl-PL"/>
          </a:p>
        </p:txBody>
      </p:sp>
    </p:spTree>
    <p:extLst>
      <p:ext uri="{BB962C8B-B14F-4D97-AF65-F5344CB8AC3E}">
        <p14:creationId xmlns:p14="http://schemas.microsoft.com/office/powerpoint/2010/main" val="19729391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18</a:t>
            </a:fld>
            <a:endParaRPr lang="pl-PL"/>
          </a:p>
        </p:txBody>
      </p:sp>
    </p:spTree>
    <p:extLst>
      <p:ext uri="{BB962C8B-B14F-4D97-AF65-F5344CB8AC3E}">
        <p14:creationId xmlns:p14="http://schemas.microsoft.com/office/powerpoint/2010/main" val="163275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19</a:t>
            </a:fld>
            <a:endParaRPr lang="pl-PL"/>
          </a:p>
        </p:txBody>
      </p:sp>
    </p:spTree>
    <p:extLst>
      <p:ext uri="{BB962C8B-B14F-4D97-AF65-F5344CB8AC3E}">
        <p14:creationId xmlns:p14="http://schemas.microsoft.com/office/powerpoint/2010/main" val="2818955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a:t>
            </a:fld>
            <a:endParaRPr lang="pl-PL"/>
          </a:p>
        </p:txBody>
      </p:sp>
    </p:spTree>
    <p:extLst>
      <p:ext uri="{BB962C8B-B14F-4D97-AF65-F5344CB8AC3E}">
        <p14:creationId xmlns:p14="http://schemas.microsoft.com/office/powerpoint/2010/main" val="1445598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20</a:t>
            </a:fld>
            <a:endParaRPr lang="pl-PL"/>
          </a:p>
        </p:txBody>
      </p:sp>
    </p:spTree>
    <p:extLst>
      <p:ext uri="{BB962C8B-B14F-4D97-AF65-F5344CB8AC3E}">
        <p14:creationId xmlns:p14="http://schemas.microsoft.com/office/powerpoint/2010/main" val="33637901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21</a:t>
            </a:fld>
            <a:endParaRPr lang="pl-PL"/>
          </a:p>
        </p:txBody>
      </p:sp>
    </p:spTree>
    <p:extLst>
      <p:ext uri="{BB962C8B-B14F-4D97-AF65-F5344CB8AC3E}">
        <p14:creationId xmlns:p14="http://schemas.microsoft.com/office/powerpoint/2010/main" val="1807338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22</a:t>
            </a:fld>
            <a:endParaRPr lang="pl-PL"/>
          </a:p>
        </p:txBody>
      </p:sp>
    </p:spTree>
    <p:extLst>
      <p:ext uri="{BB962C8B-B14F-4D97-AF65-F5344CB8AC3E}">
        <p14:creationId xmlns:p14="http://schemas.microsoft.com/office/powerpoint/2010/main" val="36034390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23</a:t>
            </a:fld>
            <a:endParaRPr lang="pl-PL"/>
          </a:p>
        </p:txBody>
      </p:sp>
    </p:spTree>
    <p:extLst>
      <p:ext uri="{BB962C8B-B14F-4D97-AF65-F5344CB8AC3E}">
        <p14:creationId xmlns:p14="http://schemas.microsoft.com/office/powerpoint/2010/main" val="9012903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24</a:t>
            </a:fld>
            <a:endParaRPr lang="pl-PL"/>
          </a:p>
        </p:txBody>
      </p:sp>
    </p:spTree>
    <p:extLst>
      <p:ext uri="{BB962C8B-B14F-4D97-AF65-F5344CB8AC3E}">
        <p14:creationId xmlns:p14="http://schemas.microsoft.com/office/powerpoint/2010/main" val="33365838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25</a:t>
            </a:fld>
            <a:endParaRPr lang="pl-PL"/>
          </a:p>
        </p:txBody>
      </p:sp>
    </p:spTree>
    <p:extLst>
      <p:ext uri="{BB962C8B-B14F-4D97-AF65-F5344CB8AC3E}">
        <p14:creationId xmlns:p14="http://schemas.microsoft.com/office/powerpoint/2010/main" val="1537976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26</a:t>
            </a:fld>
            <a:endParaRPr lang="pl-PL"/>
          </a:p>
        </p:txBody>
      </p:sp>
    </p:spTree>
    <p:extLst>
      <p:ext uri="{BB962C8B-B14F-4D97-AF65-F5344CB8AC3E}">
        <p14:creationId xmlns:p14="http://schemas.microsoft.com/office/powerpoint/2010/main" val="15139473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27</a:t>
            </a:fld>
            <a:endParaRPr lang="pl-PL"/>
          </a:p>
        </p:txBody>
      </p:sp>
    </p:spTree>
    <p:extLst>
      <p:ext uri="{BB962C8B-B14F-4D97-AF65-F5344CB8AC3E}">
        <p14:creationId xmlns:p14="http://schemas.microsoft.com/office/powerpoint/2010/main" val="17424531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28</a:t>
            </a:fld>
            <a:endParaRPr lang="pl-PL"/>
          </a:p>
        </p:txBody>
      </p:sp>
    </p:spTree>
    <p:extLst>
      <p:ext uri="{BB962C8B-B14F-4D97-AF65-F5344CB8AC3E}">
        <p14:creationId xmlns:p14="http://schemas.microsoft.com/office/powerpoint/2010/main" val="411277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29</a:t>
            </a:fld>
            <a:endParaRPr lang="pl-PL"/>
          </a:p>
        </p:txBody>
      </p:sp>
    </p:spTree>
    <p:extLst>
      <p:ext uri="{BB962C8B-B14F-4D97-AF65-F5344CB8AC3E}">
        <p14:creationId xmlns:p14="http://schemas.microsoft.com/office/powerpoint/2010/main" val="1561307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a:t>
            </a:fld>
            <a:endParaRPr lang="pl-PL"/>
          </a:p>
        </p:txBody>
      </p:sp>
    </p:spTree>
    <p:extLst>
      <p:ext uri="{BB962C8B-B14F-4D97-AF65-F5344CB8AC3E}">
        <p14:creationId xmlns:p14="http://schemas.microsoft.com/office/powerpoint/2010/main" val="22778650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30</a:t>
            </a:fld>
            <a:endParaRPr lang="pl-PL"/>
          </a:p>
        </p:txBody>
      </p:sp>
    </p:spTree>
    <p:extLst>
      <p:ext uri="{BB962C8B-B14F-4D97-AF65-F5344CB8AC3E}">
        <p14:creationId xmlns:p14="http://schemas.microsoft.com/office/powerpoint/2010/main" val="141701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4</a:t>
            </a:fld>
            <a:endParaRPr lang="pl-PL"/>
          </a:p>
        </p:txBody>
      </p:sp>
    </p:spTree>
    <p:extLst>
      <p:ext uri="{BB962C8B-B14F-4D97-AF65-F5344CB8AC3E}">
        <p14:creationId xmlns:p14="http://schemas.microsoft.com/office/powerpoint/2010/main" val="3555492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5</a:t>
            </a:fld>
            <a:endParaRPr lang="pl-PL"/>
          </a:p>
        </p:txBody>
      </p:sp>
    </p:spTree>
    <p:extLst>
      <p:ext uri="{BB962C8B-B14F-4D97-AF65-F5344CB8AC3E}">
        <p14:creationId xmlns:p14="http://schemas.microsoft.com/office/powerpoint/2010/main" val="1326071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6</a:t>
            </a:fld>
            <a:endParaRPr lang="pl-PL"/>
          </a:p>
        </p:txBody>
      </p:sp>
    </p:spTree>
    <p:extLst>
      <p:ext uri="{BB962C8B-B14F-4D97-AF65-F5344CB8AC3E}">
        <p14:creationId xmlns:p14="http://schemas.microsoft.com/office/powerpoint/2010/main" val="1093750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7</a:t>
            </a:fld>
            <a:endParaRPr lang="pl-PL"/>
          </a:p>
        </p:txBody>
      </p:sp>
    </p:spTree>
    <p:extLst>
      <p:ext uri="{BB962C8B-B14F-4D97-AF65-F5344CB8AC3E}">
        <p14:creationId xmlns:p14="http://schemas.microsoft.com/office/powerpoint/2010/main" val="4199934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8</a:t>
            </a:fld>
            <a:endParaRPr lang="pl-PL"/>
          </a:p>
        </p:txBody>
      </p:sp>
    </p:spTree>
    <p:extLst>
      <p:ext uri="{BB962C8B-B14F-4D97-AF65-F5344CB8AC3E}">
        <p14:creationId xmlns:p14="http://schemas.microsoft.com/office/powerpoint/2010/main" val="4255920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66813" y="1241425"/>
            <a:ext cx="4464050" cy="3349625"/>
          </a:xfrm>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8AD94667-3757-7946-BD83-3C11C5F7B2FD}" type="slidenum">
              <a:rPr lang="pl-PL" smtClean="0"/>
              <a:t>9</a:t>
            </a:fld>
            <a:endParaRPr lang="pl-PL"/>
          </a:p>
        </p:txBody>
      </p:sp>
    </p:spTree>
    <p:extLst>
      <p:ext uri="{BB962C8B-B14F-4D97-AF65-F5344CB8AC3E}">
        <p14:creationId xmlns:p14="http://schemas.microsoft.com/office/powerpoint/2010/main" val="2918406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409525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2778980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923691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DBBDFE0-9D34-CF45-B062-39AACD357292}"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79797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DDBBDFE0-9D34-CF45-B062-39AACD357292}" type="datetimeFigureOut">
              <a:rPr lang="pl-PL" smtClean="0"/>
              <a:t>30.03.2021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275218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DBBDFE0-9D34-CF45-B062-39AACD357292}" type="datetimeFigureOut">
              <a:rPr lang="pl-PL" smtClean="0"/>
              <a:t>30.03.2021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31950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29842" y="2505075"/>
            <a:ext cx="3868340"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629150" y="2505075"/>
            <a:ext cx="3887391"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DBBDFE0-9D34-CF45-B062-39AACD357292}" type="datetimeFigureOut">
              <a:rPr lang="pl-PL" smtClean="0"/>
              <a:t>30.03.2021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223948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DBBDFE0-9D34-CF45-B062-39AACD357292}" type="datetimeFigureOut">
              <a:rPr lang="pl-PL" smtClean="0"/>
              <a:t>30.03.2021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02033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BBDFE0-9D34-CF45-B062-39AACD357292}" type="datetimeFigureOut">
              <a:rPr lang="pl-PL" smtClean="0"/>
              <a:t>30.03.2021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97212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DDBBDFE0-9D34-CF45-B062-39AACD357292}" type="datetimeFigureOut">
              <a:rPr lang="pl-PL" smtClean="0"/>
              <a:t>30.03.2021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400878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DDBBDFE0-9D34-CF45-B062-39AACD357292}" type="datetimeFigureOut">
              <a:rPr lang="pl-PL" smtClean="0"/>
              <a:t>30.03.2021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A434E48-8714-2247-B922-CE6B281080DE}" type="slidenum">
              <a:rPr lang="pl-PL" smtClean="0"/>
              <a:t>‹#›</a:t>
            </a:fld>
            <a:endParaRPr lang="pl-PL"/>
          </a:p>
        </p:txBody>
      </p:sp>
    </p:spTree>
    <p:extLst>
      <p:ext uri="{BB962C8B-B14F-4D97-AF65-F5344CB8AC3E}">
        <p14:creationId xmlns:p14="http://schemas.microsoft.com/office/powerpoint/2010/main" val="195936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BDFE0-9D34-CF45-B062-39AACD357292}" type="datetimeFigureOut">
              <a:rPr lang="pl-PL" smtClean="0"/>
              <a:t>30.03.2021</a:t>
            </a:fld>
            <a:endParaRPr lang="pl-P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34E48-8714-2247-B922-CE6B281080DE}" type="slidenum">
              <a:rPr lang="pl-PL" smtClean="0"/>
              <a:t>‹#›</a:t>
            </a:fld>
            <a:endParaRPr lang="pl-PL"/>
          </a:p>
        </p:txBody>
      </p:sp>
    </p:spTree>
    <p:extLst>
      <p:ext uri="{BB962C8B-B14F-4D97-AF65-F5344CB8AC3E}">
        <p14:creationId xmlns:p14="http://schemas.microsoft.com/office/powerpoint/2010/main" val="17879826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Obraz 21">
            <a:extLst>
              <a:ext uri="{FF2B5EF4-FFF2-40B4-BE49-F238E27FC236}">
                <a16:creationId xmlns:a16="http://schemas.microsoft.com/office/drawing/2014/main" id="{283F60F4-62D1-ED49-B881-7E049E09241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flipH="1">
            <a:off x="7252453" y="-6940"/>
            <a:ext cx="1896448" cy="6864939"/>
          </a:xfrm>
          <a:prstGeom prst="rect">
            <a:avLst/>
          </a:prstGeom>
        </p:spPr>
      </p:pic>
      <p:pic>
        <p:nvPicPr>
          <p:cNvPr id="3" name="Obraz 2">
            <a:extLst>
              <a:ext uri="{FF2B5EF4-FFF2-40B4-BE49-F238E27FC236}">
                <a16:creationId xmlns:a16="http://schemas.microsoft.com/office/drawing/2014/main" id="{AF8327CD-52E2-0541-A0CF-17CE91C9FB8A}"/>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974411" y="-1225"/>
            <a:ext cx="2142633" cy="6858000"/>
          </a:xfrm>
          <a:prstGeom prst="rect">
            <a:avLst/>
          </a:prstGeom>
        </p:spPr>
      </p:pic>
      <p:sp>
        <p:nvSpPr>
          <p:cNvPr id="4" name="Prostokąt 3">
            <a:extLst>
              <a:ext uri="{FF2B5EF4-FFF2-40B4-BE49-F238E27FC236}">
                <a16:creationId xmlns:a16="http://schemas.microsoft.com/office/drawing/2014/main" id="{20FF0B2D-DE5B-0943-AA84-583F974C5635}"/>
              </a:ext>
            </a:extLst>
          </p:cNvPr>
          <p:cNvSpPr/>
          <p:nvPr/>
        </p:nvSpPr>
        <p:spPr>
          <a:xfrm>
            <a:off x="1" y="0"/>
            <a:ext cx="5228704"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5" name="Ramka 4">
            <a:extLst>
              <a:ext uri="{FF2B5EF4-FFF2-40B4-BE49-F238E27FC236}">
                <a16:creationId xmlns:a16="http://schemas.microsoft.com/office/drawing/2014/main" id="{A9A5C058-9FA9-EF44-8139-958AD43515F9}"/>
              </a:ext>
            </a:extLst>
          </p:cNvPr>
          <p:cNvSpPr/>
          <p:nvPr/>
        </p:nvSpPr>
        <p:spPr>
          <a:xfrm>
            <a:off x="175892" y="2780742"/>
            <a:ext cx="4921461" cy="168926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6" name="pole tekstowe 5">
            <a:extLst>
              <a:ext uri="{FF2B5EF4-FFF2-40B4-BE49-F238E27FC236}">
                <a16:creationId xmlns:a16="http://schemas.microsoft.com/office/drawing/2014/main" id="{485BAF59-1728-0D4D-B899-035115C644E4}"/>
              </a:ext>
            </a:extLst>
          </p:cNvPr>
          <p:cNvSpPr txBox="1"/>
          <p:nvPr/>
        </p:nvSpPr>
        <p:spPr>
          <a:xfrm>
            <a:off x="352011" y="2919092"/>
            <a:ext cx="4622400" cy="1338828"/>
          </a:xfrm>
          <a:prstGeom prst="rect">
            <a:avLst/>
          </a:prstGeom>
          <a:noFill/>
        </p:spPr>
        <p:txBody>
          <a:bodyPr wrap="square" rtlCol="0">
            <a:spAutoFit/>
          </a:bodyPr>
          <a:lstStyle/>
          <a:p>
            <a:r>
              <a:rPr lang="pl-PL" sz="2700" b="1" dirty="0">
                <a:solidFill>
                  <a:schemeClr val="bg1"/>
                </a:solidFill>
                <a:latin typeface="Corbel" panose="020B0503020204020204" pitchFamily="34" charset="0"/>
              </a:rPr>
              <a:t>PRZEPROWADZANIE ZAMÓWIEŃ </a:t>
            </a:r>
          </a:p>
          <a:p>
            <a:r>
              <a:rPr lang="pl-PL" sz="2700" b="1" dirty="0">
                <a:solidFill>
                  <a:schemeClr val="bg1"/>
                </a:solidFill>
                <a:latin typeface="Corbel" panose="020B0503020204020204" pitchFamily="34" charset="0"/>
              </a:rPr>
              <a:t>W RAMACH PROJEKTU</a:t>
            </a:r>
          </a:p>
        </p:txBody>
      </p:sp>
      <p:sp>
        <p:nvSpPr>
          <p:cNvPr id="7" name="Prostokąt 6">
            <a:extLst>
              <a:ext uri="{FF2B5EF4-FFF2-40B4-BE49-F238E27FC236}">
                <a16:creationId xmlns:a16="http://schemas.microsoft.com/office/drawing/2014/main" id="{4A48C0B4-2306-204C-A26F-967068897B47}"/>
              </a:ext>
            </a:extLst>
          </p:cNvPr>
          <p:cNvSpPr/>
          <p:nvPr/>
        </p:nvSpPr>
        <p:spPr>
          <a:xfrm>
            <a:off x="172429" y="2075944"/>
            <a:ext cx="4932442"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1" name="pole tekstowe 10">
            <a:extLst>
              <a:ext uri="{FF2B5EF4-FFF2-40B4-BE49-F238E27FC236}">
                <a16:creationId xmlns:a16="http://schemas.microsoft.com/office/drawing/2014/main" id="{045C7F36-E184-1741-9CCE-05AE7DC34E45}"/>
              </a:ext>
            </a:extLst>
          </p:cNvPr>
          <p:cNvSpPr txBox="1"/>
          <p:nvPr/>
        </p:nvSpPr>
        <p:spPr>
          <a:xfrm>
            <a:off x="352011" y="5201725"/>
            <a:ext cx="2007231" cy="461665"/>
          </a:xfrm>
          <a:prstGeom prst="rect">
            <a:avLst/>
          </a:prstGeom>
          <a:noFill/>
        </p:spPr>
        <p:txBody>
          <a:bodyPr wrap="square" rtlCol="0">
            <a:spAutoFit/>
          </a:bodyPr>
          <a:lstStyle/>
          <a:p>
            <a:r>
              <a:rPr lang="pl-PL" sz="1200" b="1" dirty="0">
                <a:solidFill>
                  <a:schemeClr val="bg1"/>
                </a:solidFill>
                <a:latin typeface="Corbel" panose="020B0503020204020204" pitchFamily="34" charset="0"/>
              </a:rPr>
              <a:t>Wrocław</a:t>
            </a:r>
          </a:p>
          <a:p>
            <a:r>
              <a:rPr lang="pl-PL" sz="1200" b="1" dirty="0" smtClean="0">
                <a:solidFill>
                  <a:schemeClr val="bg1"/>
                </a:solidFill>
                <a:latin typeface="Corbel" panose="020B0503020204020204" pitchFamily="34" charset="0"/>
              </a:rPr>
              <a:t>30 marca 2021 </a:t>
            </a:r>
            <a:r>
              <a:rPr lang="pl-PL" sz="1200" b="1" dirty="0">
                <a:solidFill>
                  <a:schemeClr val="bg1"/>
                </a:solidFill>
                <a:latin typeface="Corbel" panose="020B0503020204020204" pitchFamily="34" charset="0"/>
              </a:rPr>
              <a:t>r</a:t>
            </a:r>
            <a:r>
              <a:rPr lang="pl-PL" sz="1200" b="1" dirty="0" smtClean="0">
                <a:solidFill>
                  <a:schemeClr val="bg1"/>
                </a:solidFill>
                <a:latin typeface="Corbel" panose="020B0503020204020204" pitchFamily="34" charset="0"/>
              </a:rPr>
              <a:t>.</a:t>
            </a:r>
            <a:endParaRPr lang="pl-PL" sz="1200" b="1" dirty="0">
              <a:solidFill>
                <a:schemeClr val="bg1"/>
              </a:solidFill>
              <a:latin typeface="Corbel" panose="020B0503020204020204" pitchFamily="34" charset="0"/>
            </a:endParaRPr>
          </a:p>
        </p:txBody>
      </p:sp>
      <p:pic>
        <p:nvPicPr>
          <p:cNvPr id="15" name="Obraz 14">
            <a:extLst>
              <a:ext uri="{FF2B5EF4-FFF2-40B4-BE49-F238E27FC236}">
                <a16:creationId xmlns:a16="http://schemas.microsoft.com/office/drawing/2014/main" id="{509DA91D-1285-254D-BA0F-50A1586443A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grpSp>
        <p:nvGrpSpPr>
          <p:cNvPr id="16" name="Grupa 15">
            <a:extLst>
              <a:ext uri="{FF2B5EF4-FFF2-40B4-BE49-F238E27FC236}">
                <a16:creationId xmlns:a16="http://schemas.microsoft.com/office/drawing/2014/main" id="{6F645F7D-B258-4F48-8E19-42BFED80AFB5}"/>
              </a:ext>
            </a:extLst>
          </p:cNvPr>
          <p:cNvGrpSpPr/>
          <p:nvPr/>
        </p:nvGrpSpPr>
        <p:grpSpPr>
          <a:xfrm>
            <a:off x="511955" y="2214295"/>
            <a:ext cx="4158614" cy="491966"/>
            <a:chOff x="0" y="0"/>
            <a:chExt cx="6259195" cy="741045"/>
          </a:xfrm>
        </p:grpSpPr>
        <p:pic>
          <p:nvPicPr>
            <p:cNvPr id="17" name="Picture 3" descr="FE-POZIOM-Kolor-RGB">
              <a:extLst>
                <a:ext uri="{FF2B5EF4-FFF2-40B4-BE49-F238E27FC236}">
                  <a16:creationId xmlns:a16="http://schemas.microsoft.com/office/drawing/2014/main" id="{82D6242E-A223-E64B-92DF-0FAB66A26527}"/>
                </a:ext>
              </a:extLst>
            </p:cNvPr>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8" name="Obraz 17">
              <a:extLst>
                <a:ext uri="{FF2B5EF4-FFF2-40B4-BE49-F238E27FC236}">
                  <a16:creationId xmlns:a16="http://schemas.microsoft.com/office/drawing/2014/main" id="{811B89A2-EAC5-3848-A82C-E816E3D0AA3F}"/>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9" name="Obraz 18">
              <a:extLst>
                <a:ext uri="{FF2B5EF4-FFF2-40B4-BE49-F238E27FC236}">
                  <a16:creationId xmlns:a16="http://schemas.microsoft.com/office/drawing/2014/main" id="{1EA9E9EA-32CA-9C44-BE32-E5FC814316EE}"/>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20" name="Obraz 19" descr="znak_barw_rp_poziom_szara_ramka_rgb">
              <a:extLst>
                <a:ext uri="{FF2B5EF4-FFF2-40B4-BE49-F238E27FC236}">
                  <a16:creationId xmlns:a16="http://schemas.microsoft.com/office/drawing/2014/main" id="{56D57699-EEB8-3942-B420-0B4FE6F82B97}"/>
                </a:ext>
              </a:extLst>
            </p:cNvPr>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Tree>
    <p:extLst>
      <p:ext uri="{BB962C8B-B14F-4D97-AF65-F5344CB8AC3E}">
        <p14:creationId xmlns:p14="http://schemas.microsoft.com/office/powerpoint/2010/main" val="1449266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466980" y="2707396"/>
            <a:ext cx="3764361" cy="923330"/>
          </a:xfrm>
          <a:prstGeom prst="rect">
            <a:avLst/>
          </a:prstGeom>
          <a:noFill/>
        </p:spPr>
        <p:txBody>
          <a:bodyPr wrap="square" rtlCol="0">
            <a:spAutoFit/>
          </a:bodyPr>
          <a:lstStyle/>
          <a:p>
            <a:r>
              <a:rPr lang="pl-PL" sz="2700" b="1" dirty="0" smtClean="0">
                <a:latin typeface="Corbel" panose="020B0503020204020204" pitchFamily="34" charset="0"/>
              </a:rPr>
              <a:t>Zasada konkurencyjności</a:t>
            </a:r>
            <a:endParaRPr lang="pl-PL" sz="2700" b="1" dirty="0">
              <a:solidFill>
                <a:schemeClr val="bg1"/>
              </a:solidFill>
              <a:latin typeface="Corbel" panose="020B0503020204020204" pitchFamily="34" charset="0"/>
            </a:endParaRP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2243513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339650"/>
          </a:xfrm>
          <a:prstGeom prst="rect">
            <a:avLst/>
          </a:prstGeom>
          <a:noFill/>
        </p:spPr>
        <p:txBody>
          <a:bodyPr wrap="square" rtlCol="0">
            <a:spAutoFit/>
          </a:bodyPr>
          <a:lstStyle/>
          <a:p>
            <a:pPr algn="ctr"/>
            <a:endParaRPr lang="pl-PL" sz="2400" dirty="0"/>
          </a:p>
          <a:p>
            <a:r>
              <a:rPr lang="pl-PL" sz="2000" b="1" dirty="0"/>
              <a:t>WAŻNE</a:t>
            </a:r>
            <a:r>
              <a:rPr lang="pl-PL" sz="2000" dirty="0"/>
              <a:t>: konieczność dokładnego przeanalizowania budżetu projektu w celu zidentyfikowania powtarzających się </a:t>
            </a:r>
            <a:r>
              <a:rPr lang="pl-PL" sz="2000" dirty="0" smtClean="0"/>
              <a:t>zamówień</a:t>
            </a:r>
          </a:p>
          <a:p>
            <a:endParaRPr lang="pl-PL" sz="2000" dirty="0"/>
          </a:p>
          <a:p>
            <a:r>
              <a:rPr lang="pl-PL" sz="2000" b="1" dirty="0"/>
              <a:t>W przypadku </a:t>
            </a:r>
            <a:r>
              <a:rPr lang="pl-PL" sz="2000" b="1" dirty="0" smtClean="0"/>
              <a:t>beneficjenta zobligowanego do stosowania PZP, zasadę </a:t>
            </a:r>
            <a:r>
              <a:rPr lang="pl-PL" sz="2000" b="1" dirty="0"/>
              <a:t>konkurencyjności uznaje się za spełnioną, jeżeli postępowanie o udzielenie zamówienia przeprowadzone jest na zasadach i w trybach określonych w </a:t>
            </a:r>
            <a:r>
              <a:rPr lang="pl-PL" sz="2000" b="1" dirty="0" err="1" smtClean="0"/>
              <a:t>Pzp</a:t>
            </a:r>
            <a:r>
              <a:rPr lang="pl-PL" sz="2000" b="1" dirty="0" smtClean="0"/>
              <a:t>.</a:t>
            </a:r>
          </a:p>
          <a:p>
            <a:endParaRPr lang="pl-PL" sz="2000" b="1" dirty="0"/>
          </a:p>
          <a:p>
            <a:r>
              <a:rPr lang="pl-PL" sz="2000" dirty="0" smtClean="0"/>
              <a:t>W </a:t>
            </a:r>
            <a:r>
              <a:rPr lang="pl-PL" sz="2000" dirty="0"/>
              <a:t>przypadku beneficjenta, który nie </a:t>
            </a:r>
            <a:r>
              <a:rPr lang="pl-PL" sz="2000" dirty="0" smtClean="0"/>
              <a:t>jest zobligowany do stosowania PZP, </a:t>
            </a:r>
            <a:r>
              <a:rPr lang="pl-PL" sz="2000" dirty="0"/>
              <a:t>zamówienia </a:t>
            </a:r>
            <a:r>
              <a:rPr lang="pl-PL" sz="2000" b="1" dirty="0"/>
              <a:t>nie mogą być </a:t>
            </a:r>
            <a:r>
              <a:rPr lang="pl-PL" sz="2000" b="1" dirty="0" smtClean="0"/>
              <a:t>co do zasady udzielane </a:t>
            </a:r>
            <a:r>
              <a:rPr lang="pl-PL" sz="2000" b="1" dirty="0"/>
              <a:t>podmiotom powiązanym z nim osobowo lub </a:t>
            </a:r>
            <a:r>
              <a:rPr lang="pl-PL" sz="2000" b="1" dirty="0" smtClean="0"/>
              <a:t>kapitałowo.</a:t>
            </a:r>
          </a:p>
          <a:p>
            <a:endParaRPr lang="pl-PL" sz="16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Zasada konkurencyjności </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478571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46455"/>
            <a:ext cx="8223016" cy="4678204"/>
          </a:xfrm>
          <a:prstGeom prst="rect">
            <a:avLst/>
          </a:prstGeom>
          <a:noFill/>
        </p:spPr>
        <p:txBody>
          <a:bodyPr wrap="square" rtlCol="0">
            <a:spAutoFit/>
          </a:bodyPr>
          <a:lstStyle/>
          <a:p>
            <a:r>
              <a:rPr lang="pl-PL" i="1" dirty="0"/>
              <a:t>Przedmiot zamówienia opisuje się w sposób </a:t>
            </a:r>
            <a:r>
              <a:rPr lang="pl-PL" b="1" dirty="0"/>
              <a:t>jednoznaczny i wyczerpujący</a:t>
            </a:r>
            <a:r>
              <a:rPr lang="pl-PL" i="1" dirty="0"/>
              <a:t>, za pomocą dokładnych i zrozumiałych określeń, uwzględniając </a:t>
            </a:r>
            <a:r>
              <a:rPr lang="pl-PL" b="1" i="1" dirty="0"/>
              <a:t>wszystkie wymagania i okoliczności </a:t>
            </a:r>
            <a:r>
              <a:rPr lang="pl-PL" i="1" dirty="0"/>
              <a:t>mogące mieć wpływ na sporządzenie </a:t>
            </a:r>
            <a:r>
              <a:rPr lang="pl-PL" i="1" dirty="0" smtClean="0"/>
              <a:t>oferty.</a:t>
            </a:r>
          </a:p>
          <a:p>
            <a:endParaRPr lang="pl-PL" sz="1600" i="1" dirty="0"/>
          </a:p>
          <a:p>
            <a:pPr>
              <a:spcAft>
                <a:spcPts val="600"/>
              </a:spcAft>
            </a:pPr>
            <a:r>
              <a:rPr lang="pl-PL" b="1" dirty="0" smtClean="0"/>
              <a:t>Przykładowe błędy:</a:t>
            </a:r>
          </a:p>
          <a:p>
            <a:pPr marL="285750" indent="-285750">
              <a:spcAft>
                <a:spcPts val="600"/>
              </a:spcAft>
              <a:buFont typeface="Arial" panose="020B0604020202020204" pitchFamily="34" charset="0"/>
              <a:buChar char="•"/>
            </a:pPr>
            <a:r>
              <a:rPr lang="pl-PL" dirty="0"/>
              <a:t>n</a:t>
            </a:r>
            <a:r>
              <a:rPr lang="pl-PL" dirty="0" smtClean="0"/>
              <a:t>iezastosowanie kodów CPV,</a:t>
            </a:r>
          </a:p>
          <a:p>
            <a:pPr marL="285750" indent="-285750">
              <a:spcAft>
                <a:spcPts val="600"/>
              </a:spcAft>
              <a:buFont typeface="Arial" panose="020B0604020202020204" pitchFamily="34" charset="0"/>
              <a:buChar char="•"/>
            </a:pPr>
            <a:r>
              <a:rPr lang="pl-PL" dirty="0" smtClean="0"/>
              <a:t>zbyt ogólnie określony przedmiot zamówienia np. szkolenie zawodowe, </a:t>
            </a:r>
          </a:p>
          <a:p>
            <a:pPr marL="285750" indent="-285750">
              <a:spcAft>
                <a:spcPts val="600"/>
              </a:spcAft>
              <a:buFont typeface="Arial" panose="020B0604020202020204" pitchFamily="34" charset="0"/>
              <a:buChar char="•"/>
            </a:pPr>
            <a:r>
              <a:rPr lang="pl-PL" dirty="0" smtClean="0"/>
              <a:t>nieprecyzyjny opis np. wsparcie psychologiczne dla 30 osób (bez określenia czy to wsparcie grupowe czy indywidualne, w jakim wymiarze, gdzie ma być realizowane),</a:t>
            </a:r>
          </a:p>
          <a:p>
            <a:pPr marL="285750" indent="-285750">
              <a:spcAft>
                <a:spcPts val="600"/>
              </a:spcAft>
              <a:buFont typeface="Arial" panose="020B0604020202020204" pitchFamily="34" charset="0"/>
              <a:buChar char="•"/>
            </a:pPr>
            <a:r>
              <a:rPr lang="pl-PL" dirty="0" smtClean="0"/>
              <a:t>opis zawiera odniesienie do znaków towarowych bez wskazania „lub równoważne” oraz bez określenia zakresu równoważności,</a:t>
            </a:r>
          </a:p>
          <a:p>
            <a:pPr marL="285750" indent="-285750">
              <a:spcAft>
                <a:spcPts val="600"/>
              </a:spcAft>
              <a:buFont typeface="Arial" panose="020B0604020202020204" pitchFamily="34" charset="0"/>
              <a:buChar char="•"/>
            </a:pPr>
            <a:r>
              <a:rPr lang="pl-PL" dirty="0"/>
              <a:t>s</a:t>
            </a:r>
            <a:r>
              <a:rPr lang="pl-PL" dirty="0" smtClean="0"/>
              <a:t>pecyfikacja techniczna pośrednio wskazuje na produkt konkretnego producenta, który jako jedyny spełnia podane parametry,</a:t>
            </a:r>
          </a:p>
          <a:p>
            <a:pPr marL="285750" indent="-285750">
              <a:spcAft>
                <a:spcPts val="600"/>
              </a:spcAft>
              <a:buFont typeface="Arial" panose="020B0604020202020204" pitchFamily="34" charset="0"/>
              <a:buChar char="•"/>
            </a:pPr>
            <a:r>
              <a:rPr lang="pl-PL" dirty="0" smtClean="0"/>
              <a:t>opisywanie </a:t>
            </a:r>
            <a:r>
              <a:rPr lang="pl-PL" dirty="0"/>
              <a:t>przedmiotu zamówienia bez określenia cech technicznych i </a:t>
            </a:r>
            <a:r>
              <a:rPr lang="pl-PL" dirty="0" smtClean="0"/>
              <a:t>jakościowych, np</a:t>
            </a:r>
            <a:r>
              <a:rPr lang="pl-PL" dirty="0"/>
              <a:t>. </a:t>
            </a:r>
            <a:r>
              <a:rPr lang="pl-PL" dirty="0" smtClean="0"/>
              <a:t>zakup 2 </a:t>
            </a:r>
            <a:r>
              <a:rPr lang="pl-PL" dirty="0" smtClean="0"/>
              <a:t>komputerów biurowych. </a:t>
            </a:r>
            <a:endParaRPr lang="pl-PL"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Przedmiot zamówienia </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4665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216465"/>
            <a:ext cx="7998898" cy="5816977"/>
          </a:xfrm>
          <a:prstGeom prst="rect">
            <a:avLst/>
          </a:prstGeom>
          <a:noFill/>
        </p:spPr>
        <p:txBody>
          <a:bodyPr wrap="square" rtlCol="0">
            <a:spAutoFit/>
          </a:bodyPr>
          <a:lstStyle/>
          <a:p>
            <a:r>
              <a:rPr lang="pl-PL" sz="1600" dirty="0"/>
              <a:t>Warunki udziału w postępowaniu o udzielenie zamówienia oraz opis sposobu dokonywania oceny ich </a:t>
            </a:r>
            <a:r>
              <a:rPr lang="pl-PL" sz="1600" dirty="0" smtClean="0"/>
              <a:t>spełniania określane </a:t>
            </a:r>
            <a:r>
              <a:rPr lang="pl-PL" sz="1600" dirty="0"/>
              <a:t>są w sposób </a:t>
            </a:r>
            <a:r>
              <a:rPr lang="pl-PL" sz="1600" b="1" dirty="0"/>
              <a:t>proporcjonalny</a:t>
            </a:r>
            <a:r>
              <a:rPr lang="pl-PL" sz="1600" dirty="0"/>
              <a:t> do przedmiotu zamówienia, zapewniający zachowanie uczciwej konkurencji i równego traktowania wykonawców. </a:t>
            </a:r>
            <a:r>
              <a:rPr lang="pl-PL" sz="1600" b="1" dirty="0"/>
              <a:t>Nie można formułować warunków przewyższających wymagania wystarczające do należytego wykonania zamówienia</a:t>
            </a:r>
            <a:r>
              <a:rPr lang="pl-PL" sz="1600" dirty="0" smtClean="0"/>
              <a:t>.</a:t>
            </a:r>
          </a:p>
          <a:p>
            <a:endParaRPr lang="pl-PL" sz="1600" dirty="0"/>
          </a:p>
          <a:p>
            <a:pPr>
              <a:spcAft>
                <a:spcPts val="600"/>
              </a:spcAft>
            </a:pPr>
            <a:r>
              <a:rPr lang="pl-PL" sz="1600" b="1" dirty="0" smtClean="0"/>
              <a:t>Należy dobrze się zastanowić nad zasadnością wprowadzania warunków udziału w postępowaniu</a:t>
            </a:r>
            <a:r>
              <a:rPr lang="pl-PL" sz="1600" dirty="0" smtClean="0"/>
              <a:t>, tj. odpowiedzieć sobie m.in. na pytania:</a:t>
            </a:r>
          </a:p>
          <a:p>
            <a:pPr marL="285750" indent="-285750">
              <a:spcAft>
                <a:spcPts val="600"/>
              </a:spcAft>
              <a:buFont typeface="Arial" panose="020B0604020202020204" pitchFamily="34" charset="0"/>
              <a:buChar char="•"/>
            </a:pPr>
            <a:r>
              <a:rPr lang="pl-PL" sz="1600" b="1" dirty="0" smtClean="0"/>
              <a:t>Co chcę osiągnąć wprowadzając dany warunek? </a:t>
            </a:r>
            <a:r>
              <a:rPr lang="pl-PL" sz="1600" dirty="0" smtClean="0"/>
              <a:t>– np. daje gwarancję, że usługa/dostawa zostanie zrealizowana co najmniej na określonym przeze mnie poziomie jakościowym, usługa/dostawa będzie realizowana przez podmiot o określonym doświadczeniu gwarantującym wysoki poziom jakościowy / przez podmiot uprawniony.</a:t>
            </a:r>
          </a:p>
          <a:p>
            <a:pPr marL="285750" indent="-285750">
              <a:spcAft>
                <a:spcPts val="600"/>
              </a:spcAft>
              <a:buFont typeface="Arial" panose="020B0604020202020204" pitchFamily="34" charset="0"/>
              <a:buChar char="•"/>
            </a:pPr>
            <a:r>
              <a:rPr lang="pl-PL" sz="1600" b="1" dirty="0" smtClean="0"/>
              <a:t>W jaki sposób będę badał spełnienie danego warunku? </a:t>
            </a:r>
            <a:r>
              <a:rPr lang="pl-PL" sz="1600" dirty="0" smtClean="0"/>
              <a:t>– jakie dokumenty będzie musiał złożyć wykonawca aby potwierdzić spełnienie warunku, czy opis sposobu badania spełniania warunku jest precyzyjny (np. „co najmniej 2-letnie doświadczenie w realizacji podobnych usług” – jak to interpretować?) – </a:t>
            </a:r>
            <a:r>
              <a:rPr lang="pl-PL" sz="1600" b="1" dirty="0" smtClean="0"/>
              <a:t>istotny jest precyzyjny opis </a:t>
            </a:r>
            <a:r>
              <a:rPr lang="pl-PL" sz="1600" dirty="0" smtClean="0"/>
              <a:t>(ocena 0-1).</a:t>
            </a:r>
          </a:p>
          <a:p>
            <a:pPr marL="285750" indent="-285750">
              <a:spcAft>
                <a:spcPts val="600"/>
              </a:spcAft>
              <a:buFont typeface="Arial" panose="020B0604020202020204" pitchFamily="34" charset="0"/>
              <a:buChar char="•"/>
            </a:pPr>
            <a:r>
              <a:rPr lang="pl-PL" sz="1600" b="1" dirty="0" smtClean="0"/>
              <a:t>Czy wprowadzony warunek nie powoduje, że wykluczymy podmiot, który byłby w stanie zrealizować zamówienie na odpowiednim poziomie jakościowym</a:t>
            </a:r>
            <a:r>
              <a:rPr lang="pl-PL" sz="1600" dirty="0" smtClean="0"/>
              <a:t>? (ograniczenie konkurencji).</a:t>
            </a:r>
          </a:p>
          <a:p>
            <a:endParaRPr lang="pl-PL" sz="1600" b="1" dirty="0" smtClean="0"/>
          </a:p>
          <a:p>
            <a:endParaRPr lang="pl-PL" sz="16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Warunki udziału w </a:t>
            </a:r>
            <a:r>
              <a:rPr lang="pl-PL" sz="2400" b="1" dirty="0" smtClean="0">
                <a:latin typeface="Corbel" panose="020B0503020204020204" pitchFamily="34" charset="0"/>
              </a:rPr>
              <a:t>postępowaniu </a:t>
            </a:r>
            <a:r>
              <a:rPr lang="pl-PL" sz="2000" b="1" dirty="0" smtClean="0">
                <a:latin typeface="Corbel" panose="020B0503020204020204" pitchFamily="34" charset="0"/>
              </a:rPr>
              <a:t>(fakultatywne)</a:t>
            </a:r>
            <a:endParaRPr lang="pl-PL" sz="20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55735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216465"/>
            <a:ext cx="7998898" cy="5478423"/>
          </a:xfrm>
          <a:prstGeom prst="rect">
            <a:avLst/>
          </a:prstGeom>
          <a:noFill/>
        </p:spPr>
        <p:txBody>
          <a:bodyPr wrap="square" rtlCol="0">
            <a:spAutoFit/>
          </a:bodyPr>
          <a:lstStyle/>
          <a:p>
            <a:r>
              <a:rPr lang="pl-PL" sz="1600" b="1" dirty="0" smtClean="0"/>
              <a:t>Zbyt duża liczba warunków udziału w postepowaniu może zniechęcać</a:t>
            </a:r>
            <a:r>
              <a:rPr lang="pl-PL" sz="1600" b="1" dirty="0"/>
              <a:t> d</a:t>
            </a:r>
            <a:r>
              <a:rPr lang="pl-PL" sz="1600" b="1" dirty="0" smtClean="0"/>
              <a:t>o składania ofert nawet te podmioty, które spełniają wszystkie warunki, gdyż wiąże się to często z koniecznością przygotowania i pozyskania obszernej dokumentacji.</a:t>
            </a:r>
          </a:p>
          <a:p>
            <a:endParaRPr lang="pl-PL" sz="1600" dirty="0"/>
          </a:p>
          <a:p>
            <a:r>
              <a:rPr lang="pl-PL" sz="1600" b="1" dirty="0" smtClean="0"/>
              <a:t>Przykładowe błędy:</a:t>
            </a:r>
          </a:p>
          <a:p>
            <a:pPr marL="285750" indent="-285750">
              <a:spcAft>
                <a:spcPts val="600"/>
              </a:spcAft>
              <a:buFont typeface="Arial" panose="020B0604020202020204" pitchFamily="34" charset="0"/>
              <a:buChar char="•"/>
            </a:pPr>
            <a:r>
              <a:rPr lang="pl-PL" sz="1600" dirty="0"/>
              <a:t>W</a:t>
            </a:r>
            <a:r>
              <a:rPr lang="pl-PL" sz="1600" dirty="0" smtClean="0"/>
              <a:t>ymóg </a:t>
            </a:r>
            <a:r>
              <a:rPr lang="pl-PL" sz="1600" dirty="0"/>
              <a:t>dysponowania salami na ponad 200 osób, podczas gdy planowane w ramach zamówienia są spotkania do 100 </a:t>
            </a:r>
            <a:r>
              <a:rPr lang="pl-PL" sz="1600" dirty="0" smtClean="0"/>
              <a:t>osób;</a:t>
            </a:r>
            <a:endParaRPr lang="pl-PL" sz="1600" dirty="0" smtClean="0"/>
          </a:p>
          <a:p>
            <a:pPr marL="285750" indent="-285750">
              <a:spcAft>
                <a:spcPts val="600"/>
              </a:spcAft>
              <a:buFont typeface="Arial" panose="020B0604020202020204" pitchFamily="34" charset="0"/>
              <a:buChar char="•"/>
            </a:pPr>
            <a:r>
              <a:rPr lang="pl-PL" sz="1600" dirty="0" smtClean="0"/>
              <a:t>Wymóg realizacji zamówienia przez podmiot ekonomii społecznej w sytuacji, gdy na rynku funkcjonuje tylko 1 taki podmiot – bezpieczniej jest, aby tego typy wymagania stanowiły kryterium oceny ofert (tj. nie wykluczały realizacji zamówienia przez inne podmioty</a:t>
            </a:r>
            <a:r>
              <a:rPr lang="pl-PL" sz="1600" dirty="0" smtClean="0"/>
              <a:t>);</a:t>
            </a:r>
            <a:endParaRPr lang="pl-PL" sz="1600" dirty="0"/>
          </a:p>
          <a:p>
            <a:pPr marL="285750" indent="-285750">
              <a:spcAft>
                <a:spcPts val="600"/>
              </a:spcAft>
              <a:buFont typeface="Arial" panose="020B0604020202020204" pitchFamily="34" charset="0"/>
              <a:buChar char="•"/>
            </a:pPr>
            <a:r>
              <a:rPr lang="pl-PL" sz="1600" dirty="0" smtClean="0"/>
              <a:t>Wymagane jest doświadczenie </a:t>
            </a:r>
            <a:r>
              <a:rPr lang="pl-PL" sz="1600" dirty="0"/>
              <a:t>wykonawcy w realizacji adekwatnych usług finansowanych ze środków UE bądź w konkretnym programie operacyjnym </a:t>
            </a:r>
            <a:r>
              <a:rPr lang="pl-PL" sz="1600" dirty="0" smtClean="0"/>
              <a:t>lub jego </a:t>
            </a:r>
            <a:r>
              <a:rPr lang="pl-PL" sz="1600" dirty="0" smtClean="0"/>
              <a:t>działaniu;</a:t>
            </a:r>
            <a:endParaRPr lang="pl-PL" sz="1600" dirty="0"/>
          </a:p>
          <a:p>
            <a:pPr marL="285750" indent="-285750">
              <a:spcAft>
                <a:spcPts val="600"/>
              </a:spcAft>
              <a:buFont typeface="Arial" panose="020B0604020202020204" pitchFamily="34" charset="0"/>
              <a:buChar char="•"/>
            </a:pPr>
            <a:r>
              <a:rPr lang="pl-PL" sz="1600" dirty="0"/>
              <a:t>W</a:t>
            </a:r>
            <a:r>
              <a:rPr lang="pl-PL" sz="1600" dirty="0" smtClean="0"/>
              <a:t>ymóg </a:t>
            </a:r>
            <a:r>
              <a:rPr lang="pl-PL" sz="1600" dirty="0"/>
              <a:t>osobistego dostarczenia oferty lub dostarczenia jej drogą elektroniczną ale z uwierzytelnionym kwalifikowanym podpisem elektronicznym lub za pośrednictwem platformy </a:t>
            </a:r>
            <a:r>
              <a:rPr lang="pl-PL" sz="1600" dirty="0" smtClean="0"/>
              <a:t>e–</a:t>
            </a:r>
            <a:r>
              <a:rPr lang="pl-PL" sz="1600" dirty="0" err="1" smtClean="0"/>
              <a:t>puap</a:t>
            </a:r>
            <a:r>
              <a:rPr lang="pl-PL" sz="1600" dirty="0"/>
              <a:t>;</a:t>
            </a:r>
            <a:endParaRPr lang="pl-PL" sz="1600" dirty="0"/>
          </a:p>
          <a:p>
            <a:pPr marL="285750" indent="-285750">
              <a:spcAft>
                <a:spcPts val="600"/>
              </a:spcAft>
              <a:buFont typeface="Arial" panose="020B0604020202020204" pitchFamily="34" charset="0"/>
              <a:buChar char="•"/>
            </a:pPr>
            <a:r>
              <a:rPr lang="pl-PL" sz="1600" dirty="0"/>
              <a:t>D</a:t>
            </a:r>
            <a:r>
              <a:rPr lang="pl-PL" sz="1600" dirty="0" smtClean="0"/>
              <a:t>otychczasowa </a:t>
            </a:r>
            <a:r>
              <a:rPr lang="pl-PL" sz="1600" dirty="0"/>
              <a:t>owocna współpraca z </a:t>
            </a:r>
            <a:r>
              <a:rPr lang="pl-PL" sz="1600" dirty="0" smtClean="0"/>
              <a:t>wykonawcą;</a:t>
            </a:r>
            <a:endParaRPr lang="pl-PL" sz="1600" dirty="0" smtClean="0"/>
          </a:p>
          <a:p>
            <a:pPr marL="285750" indent="-285750">
              <a:spcAft>
                <a:spcPts val="600"/>
              </a:spcAft>
              <a:buFont typeface="Arial" panose="020B0604020202020204" pitchFamily="34" charset="0"/>
              <a:buChar char="•"/>
            </a:pPr>
            <a:r>
              <a:rPr lang="pl-PL" sz="1600" dirty="0"/>
              <a:t>P</a:t>
            </a:r>
            <a:r>
              <a:rPr lang="pl-PL" sz="1600" dirty="0" smtClean="0"/>
              <a:t>osiadanie </a:t>
            </a:r>
            <a:r>
              <a:rPr lang="pl-PL" sz="1600" dirty="0"/>
              <a:t>aktualnej na czas realizacji szkolenia polisy ubezpieczeniowej od odpowiedzialności cywilnej lub innego równoważnego dokumentu na kwotę nie niższą niż 100 tys. zł w sytuacji, gdy wartość szacunkowa </a:t>
            </a:r>
            <a:r>
              <a:rPr lang="pl-PL" sz="1600" dirty="0" smtClean="0"/>
              <a:t>zamówienia </a:t>
            </a:r>
            <a:r>
              <a:rPr lang="pl-PL" sz="1600" dirty="0" smtClean="0"/>
              <a:t>jest kilkukrotnie niższa. </a:t>
            </a:r>
            <a:endParaRPr lang="pl-PL" sz="1600" dirty="0"/>
          </a:p>
          <a:p>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Warunki udziału w </a:t>
            </a:r>
            <a:r>
              <a:rPr lang="pl-PL" sz="2400" b="1" dirty="0" smtClean="0">
                <a:latin typeface="Corbel" panose="020B0503020204020204" pitchFamily="34" charset="0"/>
              </a:rPr>
              <a:t>postępowaniu </a:t>
            </a:r>
            <a:r>
              <a:rPr lang="pl-PL" sz="2000" b="1" dirty="0" smtClean="0">
                <a:latin typeface="Corbel" panose="020B0503020204020204" pitchFamily="34" charset="0"/>
              </a:rPr>
              <a:t>(fakultatywne)</a:t>
            </a:r>
            <a:endParaRPr lang="pl-PL" sz="20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178921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05226"/>
            <a:ext cx="7914301" cy="4985980"/>
          </a:xfrm>
          <a:prstGeom prst="rect">
            <a:avLst/>
          </a:prstGeom>
          <a:noFill/>
        </p:spPr>
        <p:txBody>
          <a:bodyPr wrap="square" rtlCol="0">
            <a:spAutoFit/>
          </a:bodyPr>
          <a:lstStyle/>
          <a:p>
            <a:r>
              <a:rPr lang="pl-PL" sz="1600" i="1" dirty="0"/>
              <a:t>Kryteria oceny ofert składanych w ramach postępowania o udzielenie zamówienia są formułowane w sposób zapewniający zachowanie uczciwej konkurencji oraz równego traktowania </a:t>
            </a:r>
            <a:r>
              <a:rPr lang="pl-PL" sz="1600" i="1" dirty="0" smtClean="0"/>
              <a:t>wykonawców.</a:t>
            </a:r>
          </a:p>
          <a:p>
            <a:endParaRPr lang="pl-PL" sz="1600" i="1" dirty="0"/>
          </a:p>
          <a:p>
            <a:pPr>
              <a:spcAft>
                <a:spcPts val="1200"/>
              </a:spcAft>
            </a:pPr>
            <a:r>
              <a:rPr lang="pl-PL" sz="1600" b="1" dirty="0" smtClean="0"/>
              <a:t>Przykładowe błędy:</a:t>
            </a:r>
          </a:p>
          <a:p>
            <a:pPr marL="285750" indent="-285750">
              <a:spcAft>
                <a:spcPts val="1200"/>
              </a:spcAft>
              <a:buFont typeface="Arial" panose="020B0604020202020204" pitchFamily="34" charset="0"/>
              <a:buChar char="•"/>
            </a:pPr>
            <a:r>
              <a:rPr lang="pl-PL" sz="1600" b="1" dirty="0"/>
              <a:t>kryterium </a:t>
            </a:r>
            <a:r>
              <a:rPr lang="pl-PL" sz="1600" b="1" dirty="0" smtClean="0"/>
              <a:t>nie odnosi się </a:t>
            </a:r>
            <a:r>
              <a:rPr lang="pl-PL" sz="1600" b="1" dirty="0"/>
              <a:t>do danego przedmiotu </a:t>
            </a:r>
            <a:r>
              <a:rPr lang="pl-PL" sz="1600" b="1" dirty="0" smtClean="0"/>
              <a:t>zamówienia </a:t>
            </a:r>
            <a:r>
              <a:rPr lang="pl-PL" sz="1600" i="1" dirty="0" smtClean="0"/>
              <a:t>np. dostawa laptopów a kryterium dot. posiadania polisy OC,</a:t>
            </a:r>
          </a:p>
          <a:p>
            <a:pPr marL="285750" indent="-285750">
              <a:spcAft>
                <a:spcPts val="1200"/>
              </a:spcAft>
              <a:buFont typeface="Arial" panose="020B0604020202020204" pitchFamily="34" charset="0"/>
              <a:buChar char="•"/>
            </a:pPr>
            <a:r>
              <a:rPr lang="pl-PL" sz="1600" b="1" dirty="0" smtClean="0"/>
              <a:t>kryterium </a:t>
            </a:r>
            <a:r>
              <a:rPr lang="pl-PL" sz="1600" b="1" dirty="0"/>
              <a:t>(i opis jego stosowania) </a:t>
            </a:r>
            <a:r>
              <a:rPr lang="pl-PL" sz="1600" b="1" dirty="0" smtClean="0"/>
              <a:t>nie zostało sformułowane jednoznacznie i precyzyjnie </a:t>
            </a:r>
            <a:r>
              <a:rPr lang="pl-PL" sz="1600" i="1" dirty="0" smtClean="0"/>
              <a:t>np. doświadczenie 2 lat – 2 pkt. / doświadczenie 4 lata – 5 pkt.</a:t>
            </a:r>
          </a:p>
          <a:p>
            <a:pPr marL="285750" indent="-285750">
              <a:spcAft>
                <a:spcPts val="1200"/>
              </a:spcAft>
              <a:buFont typeface="Arial" panose="020B0604020202020204" pitchFamily="34" charset="0"/>
              <a:buChar char="•"/>
            </a:pPr>
            <a:r>
              <a:rPr lang="pl-PL" sz="1600" b="1" dirty="0"/>
              <a:t>wagi (znaczenie) poszczególnych kryteriów </a:t>
            </a:r>
            <a:r>
              <a:rPr lang="pl-PL" sz="1600" b="1" dirty="0" smtClean="0"/>
              <a:t>nie zostały określone </a:t>
            </a:r>
            <a:r>
              <a:rPr lang="pl-PL" sz="1600" b="1" dirty="0"/>
              <a:t>w </a:t>
            </a:r>
            <a:r>
              <a:rPr lang="pl-PL" sz="1600" b="1" dirty="0" smtClean="0"/>
              <a:t>sposób umożliwiający </a:t>
            </a:r>
            <a:r>
              <a:rPr lang="pl-PL" sz="1600" b="1" dirty="0"/>
              <a:t>wybór najkorzystniejszej </a:t>
            </a:r>
            <a:r>
              <a:rPr lang="pl-PL" sz="1600" b="1" dirty="0" smtClean="0"/>
              <a:t>oferty</a:t>
            </a:r>
            <a:r>
              <a:rPr lang="pl-PL" sz="1600" dirty="0" smtClean="0"/>
              <a:t> </a:t>
            </a:r>
            <a:r>
              <a:rPr lang="pl-PL" sz="1600" i="1" dirty="0" smtClean="0"/>
              <a:t>np. dostawa laptopów – cena 10 %, gwarancja 90 %;</a:t>
            </a:r>
          </a:p>
          <a:p>
            <a:pPr marL="285750" indent="-285750">
              <a:spcAft>
                <a:spcPts val="1200"/>
              </a:spcAft>
              <a:buFont typeface="Arial" panose="020B0604020202020204" pitchFamily="34" charset="0"/>
              <a:buChar char="•"/>
            </a:pPr>
            <a:r>
              <a:rPr lang="pl-PL" sz="1600" b="1" dirty="0" smtClean="0"/>
              <a:t>kryteria </a:t>
            </a:r>
            <a:r>
              <a:rPr lang="pl-PL" sz="1600" b="1" dirty="0"/>
              <a:t>oceny ofert </a:t>
            </a:r>
            <a:r>
              <a:rPr lang="pl-PL" sz="1600" b="1" dirty="0" smtClean="0"/>
              <a:t>dotyczyły </a:t>
            </a:r>
            <a:r>
              <a:rPr lang="pl-PL" sz="1600" b="1" dirty="0"/>
              <a:t>właściwości </a:t>
            </a:r>
            <a:r>
              <a:rPr lang="pl-PL" sz="1600" b="1" dirty="0" smtClean="0"/>
              <a:t>wykonawcy, a </a:t>
            </a:r>
            <a:r>
              <a:rPr lang="pl-PL" sz="1600" b="1" dirty="0"/>
              <a:t>w szczególności jego wiarygodności ekonomicznej, technicznej lub </a:t>
            </a:r>
            <a:r>
              <a:rPr lang="pl-PL" sz="1600" b="1" dirty="0" smtClean="0"/>
              <a:t>finansowej oraz </a:t>
            </a:r>
            <a:r>
              <a:rPr lang="pl-PL" sz="1600" b="1" dirty="0"/>
              <a:t>doświadczenia</a:t>
            </a:r>
            <a:r>
              <a:rPr lang="pl-PL" sz="1600" dirty="0"/>
              <a:t>. </a:t>
            </a:r>
            <a:r>
              <a:rPr lang="pl-PL" sz="1600" dirty="0" smtClean="0"/>
              <a:t/>
            </a:r>
            <a:br>
              <a:rPr lang="pl-PL" sz="1600" dirty="0" smtClean="0"/>
            </a:br>
            <a:r>
              <a:rPr lang="pl-PL" sz="1600" dirty="0" smtClean="0"/>
              <a:t>(</a:t>
            </a:r>
            <a:r>
              <a:rPr lang="pl-PL" sz="1400" dirty="0" smtClean="0"/>
              <a:t>Zakaz </a:t>
            </a:r>
            <a:r>
              <a:rPr lang="pl-PL" sz="1400" dirty="0"/>
              <a:t>ten nie dotyczy zamówień na usługi </a:t>
            </a:r>
            <a:r>
              <a:rPr lang="pl-PL" sz="1400" dirty="0" smtClean="0"/>
              <a:t>społeczne i </a:t>
            </a:r>
            <a:r>
              <a:rPr lang="pl-PL" sz="1400" dirty="0"/>
              <a:t>innych szczególnych </a:t>
            </a:r>
            <a:r>
              <a:rPr lang="pl-PL" sz="1400" dirty="0" smtClean="0"/>
              <a:t>usług oraz </a:t>
            </a:r>
            <a:r>
              <a:rPr lang="pl-PL" sz="1400" dirty="0"/>
              <a:t>zamówień o charakterze </a:t>
            </a:r>
            <a:r>
              <a:rPr lang="pl-PL" sz="1400" dirty="0" err="1" smtClean="0"/>
              <a:t>niepriorytetowym</a:t>
            </a:r>
            <a:r>
              <a:rPr lang="pl-PL" sz="1400" dirty="0" smtClean="0"/>
              <a:t> w </a:t>
            </a:r>
            <a:r>
              <a:rPr lang="pl-PL" sz="1400" dirty="0"/>
              <a:t>dziedzinach obronności i </a:t>
            </a:r>
            <a:r>
              <a:rPr lang="pl-PL" sz="1400" dirty="0" smtClean="0"/>
              <a:t>bezpieczeństwa.)</a:t>
            </a:r>
            <a:endParaRPr lang="pl-PL" sz="1400" dirty="0"/>
          </a:p>
          <a:p>
            <a:pPr marL="285750" indent="-285750">
              <a:buFont typeface="Arial" panose="020B0604020202020204" pitchFamily="34" charset="0"/>
              <a:buChar char="•"/>
            </a:pPr>
            <a:endParaRPr lang="pl-PL" sz="160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Kryteria oceny ofert</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9848585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14854"/>
            <a:ext cx="7166319" cy="4524315"/>
          </a:xfrm>
          <a:prstGeom prst="rect">
            <a:avLst/>
          </a:prstGeom>
          <a:noFill/>
        </p:spPr>
        <p:txBody>
          <a:bodyPr wrap="square" rtlCol="0">
            <a:spAutoFit/>
          </a:bodyPr>
          <a:lstStyle/>
          <a:p>
            <a:r>
              <a:rPr lang="pl-PL" dirty="0" smtClean="0"/>
              <a:t>Termin na </a:t>
            </a:r>
            <a:r>
              <a:rPr lang="pl-PL" dirty="0"/>
              <a:t>złożenie oferty wynosi</a:t>
            </a:r>
            <a:r>
              <a:rPr lang="pl-PL" dirty="0" smtClean="0"/>
              <a:t>:</a:t>
            </a:r>
          </a:p>
          <a:p>
            <a:pPr marL="285750" indent="-285750">
              <a:buFont typeface="Arial" panose="020B0604020202020204" pitchFamily="34" charset="0"/>
              <a:buChar char="•"/>
            </a:pPr>
            <a:endParaRPr lang="pl-PL" dirty="0"/>
          </a:p>
          <a:p>
            <a:r>
              <a:rPr lang="pl-PL" dirty="0"/>
              <a:t>1) co najmniej </a:t>
            </a:r>
            <a:r>
              <a:rPr lang="pl-PL" b="1" dirty="0"/>
              <a:t>7 dni </a:t>
            </a:r>
            <a:r>
              <a:rPr lang="pl-PL" dirty="0"/>
              <a:t>w przypadku dostaw i usług</a:t>
            </a:r>
            <a:r>
              <a:rPr lang="pl-PL" dirty="0" smtClean="0"/>
              <a:t>;</a:t>
            </a:r>
          </a:p>
          <a:p>
            <a:pPr marL="285750" indent="-285750">
              <a:buFont typeface="Arial" panose="020B0604020202020204" pitchFamily="34" charset="0"/>
              <a:buChar char="•"/>
            </a:pPr>
            <a:endParaRPr lang="pl-PL" dirty="0"/>
          </a:p>
          <a:p>
            <a:r>
              <a:rPr lang="pl-PL" dirty="0"/>
              <a:t>2) co najmniej </a:t>
            </a:r>
            <a:r>
              <a:rPr lang="pl-PL" b="1" dirty="0"/>
              <a:t>14 dni </a:t>
            </a:r>
            <a:r>
              <a:rPr lang="pl-PL" dirty="0"/>
              <a:t>- w przypadku robót budowlanych</a:t>
            </a:r>
            <a:r>
              <a:rPr lang="pl-PL" dirty="0" smtClean="0"/>
              <a:t>;</a:t>
            </a:r>
          </a:p>
          <a:p>
            <a:pPr marL="285750" indent="-285750">
              <a:buFont typeface="Arial" panose="020B0604020202020204" pitchFamily="34" charset="0"/>
              <a:buChar char="•"/>
            </a:pPr>
            <a:endParaRPr lang="pl-PL" dirty="0"/>
          </a:p>
          <a:p>
            <a:r>
              <a:rPr lang="pl-PL" dirty="0"/>
              <a:t>3) co najmniej </a:t>
            </a:r>
            <a:r>
              <a:rPr lang="pl-PL" b="1" dirty="0" smtClean="0"/>
              <a:t>30 </a:t>
            </a:r>
            <a:r>
              <a:rPr lang="pl-PL" b="1" dirty="0"/>
              <a:t>dni </a:t>
            </a:r>
            <a:r>
              <a:rPr lang="pl-PL" dirty="0" smtClean="0"/>
              <a:t>w </a:t>
            </a:r>
            <a:r>
              <a:rPr lang="pl-PL" dirty="0"/>
              <a:t>przypadku zamówień o </a:t>
            </a:r>
            <a:r>
              <a:rPr lang="pl-PL" dirty="0" smtClean="0"/>
              <a:t>wartości szacunkowej </a:t>
            </a:r>
            <a:r>
              <a:rPr lang="pl-PL" dirty="0"/>
              <a:t>równej lub przekraczającej progi unijne w rozumieniu art. 3 </a:t>
            </a:r>
            <a:r>
              <a:rPr lang="pl-PL" dirty="0" err="1" smtClean="0"/>
              <a:t>Pzp</a:t>
            </a:r>
            <a:r>
              <a:rPr lang="pl-PL" dirty="0" smtClean="0"/>
              <a:t>.</a:t>
            </a:r>
          </a:p>
          <a:p>
            <a:endParaRPr lang="pl-PL" dirty="0" smtClean="0"/>
          </a:p>
          <a:p>
            <a:r>
              <a:rPr lang="pl-PL" dirty="0"/>
              <a:t>D</a:t>
            </a:r>
            <a:r>
              <a:rPr lang="pl-PL" dirty="0" smtClean="0"/>
              <a:t>ecyduje </a:t>
            </a:r>
            <a:r>
              <a:rPr lang="pl-PL" b="1" dirty="0"/>
              <a:t>data</a:t>
            </a:r>
            <a:r>
              <a:rPr lang="pl-PL" dirty="0"/>
              <a:t> </a:t>
            </a:r>
            <a:r>
              <a:rPr lang="pl-PL" b="1" dirty="0"/>
              <a:t>wpływu </a:t>
            </a:r>
            <a:r>
              <a:rPr lang="pl-PL" dirty="0"/>
              <a:t>oferty do </a:t>
            </a:r>
            <a:r>
              <a:rPr lang="pl-PL" dirty="0" smtClean="0"/>
              <a:t>zamawiającego.</a:t>
            </a:r>
          </a:p>
          <a:p>
            <a:endParaRPr lang="pl-PL" dirty="0"/>
          </a:p>
          <a:p>
            <a:r>
              <a:rPr lang="pl-PL" dirty="0"/>
              <a:t>Bieg terminu rozpoczyna się w dniu następującym po dniu upublicznienia zapytania ofertowego, a kończy się z upływem ostatniego dnia. </a:t>
            </a:r>
            <a:r>
              <a:rPr lang="pl-PL" dirty="0" smtClean="0"/>
              <a:t/>
            </a:r>
            <a:br>
              <a:rPr lang="pl-PL" dirty="0" smtClean="0"/>
            </a:br>
            <a:r>
              <a:rPr lang="pl-PL" dirty="0" smtClean="0"/>
              <a:t>Jeżeli </a:t>
            </a:r>
            <a:r>
              <a:rPr lang="pl-PL" dirty="0"/>
              <a:t>koniec terminu przypada na sobotę lub dzień ustawowo wolny od pracy, termin upływa dnia następującego po dniu lub dniach wolnych od </a:t>
            </a:r>
            <a:r>
              <a:rPr lang="pl-PL" dirty="0" smtClean="0"/>
              <a:t>pracy.</a:t>
            </a:r>
            <a:endParaRPr lang="pl-PL"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Terminy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222822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247317"/>
          </a:xfrm>
          <a:prstGeom prst="rect">
            <a:avLst/>
          </a:prstGeom>
          <a:noFill/>
        </p:spPr>
        <p:txBody>
          <a:bodyPr wrap="square" rtlCol="0">
            <a:spAutoFit/>
          </a:bodyPr>
          <a:lstStyle/>
          <a:p>
            <a:endParaRPr lang="pl-PL" sz="2000" dirty="0" smtClean="0"/>
          </a:p>
          <a:p>
            <a:r>
              <a:rPr lang="pl-PL" sz="2000" dirty="0" smtClean="0"/>
              <a:t>Wynikają z zapisów zawartych w umowie o dofinansowanie  - zobowiązują beneficjenta do uwzględniania aspektów środowiskowych lub społecznych (np. kryteriów premiujących oferty podmiotów ekonomii społecznej, czy kryteriów dotyczących zatrudnienia osób z niepełnosprawnościami, osób bezrobotnych lub osób, o których mowa w przepisach o zatrudnieniu socjalnym)</a:t>
            </a:r>
          </a:p>
          <a:p>
            <a:endParaRPr lang="pl-PL" sz="2000" dirty="0"/>
          </a:p>
          <a:p>
            <a:endParaRPr lang="pl-PL" sz="2000" dirty="0" smtClean="0"/>
          </a:p>
          <a:p>
            <a:r>
              <a:rPr lang="pl-PL" i="1" u="sng" dirty="0"/>
              <a:t>Przydatna lektura:</a:t>
            </a:r>
          </a:p>
          <a:p>
            <a:r>
              <a:rPr lang="pl-PL" i="1" dirty="0"/>
              <a:t>„Aspekty społeczne w zamówieniach publicznych" przygotowane</a:t>
            </a:r>
          </a:p>
          <a:p>
            <a:r>
              <a:rPr lang="pl-PL" i="1" dirty="0"/>
              <a:t>przez Prezesa Urzędu Zamówień Publicznych</a:t>
            </a:r>
          </a:p>
          <a:p>
            <a:endParaRPr lang="pl-PL" sz="2000" dirty="0" smtClean="0"/>
          </a:p>
          <a:p>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Aspekty społeczne lub środowiskowe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859166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350" dirty="0" smtClean="0"/>
              <a:t>.</a:t>
            </a: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89583"/>
            <a:ext cx="7166319" cy="4832092"/>
          </a:xfrm>
          <a:prstGeom prst="rect">
            <a:avLst/>
          </a:prstGeom>
          <a:noFill/>
        </p:spPr>
        <p:txBody>
          <a:bodyPr wrap="square" rtlCol="0">
            <a:spAutoFit/>
          </a:bodyPr>
          <a:lstStyle/>
          <a:p>
            <a:r>
              <a:rPr lang="pl-PL" sz="2000" dirty="0" smtClean="0"/>
              <a:t>Upublicznienie </a:t>
            </a:r>
            <a:r>
              <a:rPr lang="pl-PL" sz="2000" dirty="0"/>
              <a:t>zapytania ofertowego polega na jego umieszczeniu </a:t>
            </a:r>
            <a:r>
              <a:rPr lang="pl-PL" sz="2000" dirty="0" smtClean="0"/>
              <a:t>w </a:t>
            </a:r>
            <a:r>
              <a:rPr lang="pl-PL" sz="2000" u="sng" dirty="0" smtClean="0"/>
              <a:t>bazie konkurencyjności</a:t>
            </a:r>
            <a:r>
              <a:rPr lang="pl-PL" sz="2000" dirty="0" smtClean="0"/>
              <a:t>, </a:t>
            </a:r>
            <a:r>
              <a:rPr lang="pl-PL" sz="2000" dirty="0"/>
              <a:t>a w przypadku zawieszenia działalności </a:t>
            </a:r>
            <a:r>
              <a:rPr lang="pl-PL" sz="2000" dirty="0" smtClean="0"/>
              <a:t>bazy – </a:t>
            </a:r>
            <a:r>
              <a:rPr lang="pl-PL" sz="2000" dirty="0"/>
              <a:t>na </a:t>
            </a:r>
            <a:r>
              <a:rPr lang="pl-PL" sz="2000" dirty="0" smtClean="0"/>
              <a:t>umieszczeniu </a:t>
            </a:r>
            <a:r>
              <a:rPr lang="pl-PL" sz="2000" dirty="0"/>
              <a:t>tego zapytania na </a:t>
            </a:r>
            <a:r>
              <a:rPr lang="pl-PL" sz="2000" dirty="0" smtClean="0"/>
              <a:t>stronie internetowej </a:t>
            </a:r>
            <a:r>
              <a:rPr lang="pl-PL" sz="2000" dirty="0"/>
              <a:t>wskazanej przez </a:t>
            </a:r>
            <a:r>
              <a:rPr lang="pl-PL" sz="2000" dirty="0" smtClean="0"/>
              <a:t>IP RPO WD.</a:t>
            </a:r>
            <a:endParaRPr lang="pl-PL" sz="2000" dirty="0"/>
          </a:p>
          <a:p>
            <a:endParaRPr lang="pl-PL" sz="2000" dirty="0" smtClean="0"/>
          </a:p>
          <a:p>
            <a:pPr>
              <a:spcAft>
                <a:spcPts val="600"/>
              </a:spcAft>
            </a:pPr>
            <a:r>
              <a:rPr lang="pl-PL" b="1" dirty="0" smtClean="0"/>
              <a:t>Przykładowe błędy:</a:t>
            </a:r>
          </a:p>
          <a:p>
            <a:pPr marL="342900" indent="-342900">
              <a:spcAft>
                <a:spcPts val="600"/>
              </a:spcAft>
              <a:buFont typeface="Arial" panose="020B0604020202020204" pitchFamily="34" charset="0"/>
              <a:buChar char="•"/>
            </a:pPr>
            <a:r>
              <a:rPr lang="pl-PL" dirty="0" smtClean="0"/>
              <a:t>Zapytanie ofertowe nie zawiera wszystkich wymaganych </a:t>
            </a:r>
            <a:r>
              <a:rPr lang="pl-PL" dirty="0" smtClean="0"/>
              <a:t>elementów (np. termin realizacji zamówienia),</a:t>
            </a:r>
            <a:endParaRPr lang="pl-PL" dirty="0" smtClean="0"/>
          </a:p>
          <a:p>
            <a:pPr marL="342900" indent="-342900">
              <a:spcAft>
                <a:spcPts val="600"/>
              </a:spcAft>
              <a:buFont typeface="Arial" panose="020B0604020202020204" pitchFamily="34" charset="0"/>
              <a:buChar char="•"/>
            </a:pPr>
            <a:r>
              <a:rPr lang="pl-PL" dirty="0" smtClean="0"/>
              <a:t>Brak upublicznienia </a:t>
            </a:r>
            <a:r>
              <a:rPr lang="pl-PL" dirty="0"/>
              <a:t>zapytania </a:t>
            </a:r>
            <a:r>
              <a:rPr lang="pl-PL" dirty="0" smtClean="0"/>
              <a:t>ofertowego na Bazie konkurencyjności,</a:t>
            </a:r>
          </a:p>
          <a:p>
            <a:pPr marL="342900" indent="-342900">
              <a:spcAft>
                <a:spcPts val="600"/>
              </a:spcAft>
              <a:buFont typeface="Arial" panose="020B0604020202020204" pitchFamily="34" charset="0"/>
              <a:buChar char="•"/>
            </a:pPr>
            <a:r>
              <a:rPr lang="pl-PL" dirty="0" smtClean="0"/>
              <a:t>Brak </a:t>
            </a:r>
            <a:r>
              <a:rPr lang="pl-PL" dirty="0"/>
              <a:t>upublicznienia na </a:t>
            </a:r>
            <a:r>
              <a:rPr lang="pl-PL" dirty="0" smtClean="0"/>
              <a:t>Bazie </a:t>
            </a:r>
            <a:r>
              <a:rPr lang="pl-PL" dirty="0"/>
              <a:t>konkurencyjności </a:t>
            </a:r>
            <a:r>
              <a:rPr lang="pl-PL" dirty="0" smtClean="0"/>
              <a:t>pytań dot. zapytania ofertowego wraz z wyjaśnieniami zamawiającego,</a:t>
            </a:r>
          </a:p>
          <a:p>
            <a:pPr marL="342900" indent="-342900">
              <a:spcAft>
                <a:spcPts val="600"/>
              </a:spcAft>
              <a:buFont typeface="Arial" panose="020B0604020202020204" pitchFamily="34" charset="0"/>
              <a:buChar char="•"/>
            </a:pPr>
            <a:r>
              <a:rPr lang="pl-PL" dirty="0" smtClean="0"/>
              <a:t>Brak w zapytaniu ofertowym informacji o zmianie treści zapytania,</a:t>
            </a:r>
          </a:p>
          <a:p>
            <a:pPr marL="342900" indent="-342900">
              <a:spcAft>
                <a:spcPts val="600"/>
              </a:spcAft>
              <a:buFont typeface="Arial" panose="020B0604020202020204" pitchFamily="34" charset="0"/>
              <a:buChar char="•"/>
            </a:pPr>
            <a:r>
              <a:rPr lang="pl-PL" dirty="0" smtClean="0"/>
              <a:t>Brak wydłużenia terminu na składanie ofert przy zmianie treści zapytania ofertowego (o ile jest taka konieczność).</a:t>
            </a:r>
          </a:p>
          <a:p>
            <a:pPr marL="342900" indent="-342900">
              <a:buFont typeface="Arial" panose="020B0604020202020204" pitchFamily="34" charset="0"/>
              <a:buChar char="•"/>
            </a:pPr>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Upublicznienie zapytania ofertowego</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4025155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514849"/>
            <a:ext cx="7914301" cy="5016758"/>
          </a:xfrm>
          <a:prstGeom prst="rect">
            <a:avLst/>
          </a:prstGeom>
          <a:noFill/>
        </p:spPr>
        <p:txBody>
          <a:bodyPr wrap="square" rtlCol="0">
            <a:spAutoFit/>
          </a:bodyPr>
          <a:lstStyle/>
          <a:p>
            <a:r>
              <a:rPr lang="pl-PL" sz="1600" dirty="0" smtClean="0"/>
              <a:t>Protokół </a:t>
            </a:r>
            <a:r>
              <a:rPr lang="pl-PL" sz="1600" dirty="0"/>
              <a:t>postępowania o udzielenie zamówienia </a:t>
            </a:r>
            <a:r>
              <a:rPr lang="pl-PL" sz="1600" dirty="0" smtClean="0"/>
              <a:t>- </a:t>
            </a:r>
            <a:r>
              <a:rPr lang="pl-PL" sz="1600" b="1" dirty="0" smtClean="0"/>
              <a:t>forma pisemna.</a:t>
            </a:r>
          </a:p>
          <a:p>
            <a:endParaRPr lang="pl-PL" sz="1600" dirty="0" smtClean="0"/>
          </a:p>
          <a:p>
            <a:r>
              <a:rPr lang="pl-PL" sz="1600" dirty="0"/>
              <a:t>Informację o wyniku postępowania upublicznia się w taki sposób, w jaki </a:t>
            </a:r>
            <a:r>
              <a:rPr lang="pl-PL" sz="1600" dirty="0" smtClean="0"/>
              <a:t>zostało upublicznione </a:t>
            </a:r>
            <a:r>
              <a:rPr lang="pl-PL" sz="1600" dirty="0"/>
              <a:t>zapytanie </a:t>
            </a:r>
            <a:r>
              <a:rPr lang="pl-PL" sz="1600" dirty="0" smtClean="0"/>
              <a:t>ofertowe.</a:t>
            </a:r>
          </a:p>
          <a:p>
            <a:endParaRPr lang="pl-PL" sz="1600" dirty="0"/>
          </a:p>
          <a:p>
            <a:r>
              <a:rPr lang="pl-PL" sz="1600" b="1" dirty="0" smtClean="0"/>
              <a:t>Wybór </a:t>
            </a:r>
            <a:r>
              <a:rPr lang="pl-PL" sz="1600" b="1" dirty="0"/>
              <a:t>oferty najlepszej jest obowiązkiem beneficjenta. </a:t>
            </a:r>
            <a:r>
              <a:rPr lang="pl-PL" sz="1600" dirty="0"/>
              <a:t>Oznacza to, </a:t>
            </a:r>
            <a:r>
              <a:rPr lang="pl-PL" sz="1600" dirty="0" smtClean="0"/>
              <a:t>że beneficjent </a:t>
            </a:r>
            <a:r>
              <a:rPr lang="pl-PL" sz="1600" dirty="0"/>
              <a:t>nie może podpisać umowy z wykonawcą drugim czy kolejnym (</a:t>
            </a:r>
            <a:r>
              <a:rPr lang="pl-PL" sz="1600" dirty="0" smtClean="0"/>
              <a:t>nie pierwszym</a:t>
            </a:r>
            <a:r>
              <a:rPr lang="pl-PL" sz="1600" dirty="0"/>
              <a:t>) w procesie oceny, chyba że doszło do odstąpienia od </a:t>
            </a:r>
            <a:r>
              <a:rPr lang="pl-PL" sz="1600" dirty="0" smtClean="0"/>
              <a:t>podpisania umowy </a:t>
            </a:r>
            <a:r>
              <a:rPr lang="pl-PL" sz="1600" dirty="0"/>
              <a:t>przez najlepszego wykonawcę.</a:t>
            </a:r>
          </a:p>
          <a:p>
            <a:endParaRPr lang="pl-PL" sz="1600" dirty="0"/>
          </a:p>
          <a:p>
            <a:r>
              <a:rPr lang="pl-PL" sz="1600" b="1" dirty="0" smtClean="0"/>
              <a:t>Przykładowe błędy:</a:t>
            </a:r>
          </a:p>
          <a:p>
            <a:pPr marL="285750" indent="-285750">
              <a:buFont typeface="Arial" panose="020B0604020202020204" pitchFamily="34" charset="0"/>
              <a:buChar char="•"/>
            </a:pPr>
            <a:r>
              <a:rPr lang="pl-PL" sz="1600" dirty="0" smtClean="0"/>
              <a:t>Protokół nie </a:t>
            </a:r>
            <a:r>
              <a:rPr lang="pl-PL" sz="1600" dirty="0"/>
              <a:t>zawiera wszystkich wymaganych </a:t>
            </a:r>
            <a:r>
              <a:rPr lang="pl-PL" sz="1600" dirty="0" smtClean="0"/>
              <a:t>elementów (określonych w Wytycznych),</a:t>
            </a:r>
          </a:p>
          <a:p>
            <a:pPr marL="285750" indent="-285750">
              <a:buFont typeface="Arial" panose="020B0604020202020204" pitchFamily="34" charset="0"/>
              <a:buChar char="•"/>
            </a:pPr>
            <a:r>
              <a:rPr lang="pl-PL" sz="1600" dirty="0" smtClean="0"/>
              <a:t>Brak załączonego potwierdzenia publikacji zapytania ofertowego na Bazie konkurencyjności,</a:t>
            </a:r>
          </a:p>
          <a:p>
            <a:pPr marL="285750" indent="-285750">
              <a:buFont typeface="Arial" panose="020B0604020202020204" pitchFamily="34" charset="0"/>
              <a:buChar char="•"/>
            </a:pPr>
            <a:r>
              <a:rPr lang="pl-PL" sz="1600" dirty="0" smtClean="0"/>
              <a:t>Wybrano ofertę, która nie spełniała warunków udziału w postępowaniu i powinna być </a:t>
            </a:r>
            <a:r>
              <a:rPr lang="pl-PL" sz="1600" dirty="0" smtClean="0"/>
              <a:t>odrzucona,</a:t>
            </a:r>
            <a:endParaRPr lang="pl-PL" sz="1600" dirty="0" smtClean="0"/>
          </a:p>
          <a:p>
            <a:pPr marL="285750" indent="-285750">
              <a:buFont typeface="Arial" panose="020B0604020202020204" pitchFamily="34" charset="0"/>
              <a:buChar char="•"/>
            </a:pPr>
            <a:r>
              <a:rPr lang="pl-PL" sz="1600" dirty="0" smtClean="0"/>
              <a:t>Odrzucono ofertę, która spełniania warunki udziału,</a:t>
            </a:r>
          </a:p>
          <a:p>
            <a:pPr marL="285750" indent="-285750">
              <a:buFont typeface="Arial" panose="020B0604020202020204" pitchFamily="34" charset="0"/>
              <a:buChar char="•"/>
            </a:pPr>
            <a:r>
              <a:rPr lang="pl-PL" sz="1600" dirty="0" smtClean="0"/>
              <a:t>Wybrano ofertę, która nie była najkorzystniejsza,</a:t>
            </a:r>
          </a:p>
          <a:p>
            <a:pPr marL="285750" indent="-285750">
              <a:buFont typeface="Arial" panose="020B0604020202020204" pitchFamily="34" charset="0"/>
              <a:buChar char="•"/>
            </a:pPr>
            <a:r>
              <a:rPr lang="pl-PL" sz="1600" dirty="0" smtClean="0"/>
              <a:t>Brak opisu sposobu badania / wyników weryfikacji spełniania poszczególnych warunków udziału w postępowaniu/kryteriów oceny ofert.</a:t>
            </a:r>
          </a:p>
          <a:p>
            <a:pPr marL="285750" indent="-285750">
              <a:buFont typeface="Arial" panose="020B0604020202020204" pitchFamily="34" charset="0"/>
              <a:buChar char="•"/>
            </a:pPr>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Protokół i wybór najkorzystniejszej oferty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861217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Podstawy prawne</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19" name="pole tekstowe 18">
            <a:extLst>
              <a:ext uri="{FF2B5EF4-FFF2-40B4-BE49-F238E27FC236}">
                <a16:creationId xmlns:a16="http://schemas.microsoft.com/office/drawing/2014/main" id="{055EF324-F126-C347-ABA8-E61610B0796D}"/>
              </a:ext>
            </a:extLst>
          </p:cNvPr>
          <p:cNvSpPr txBox="1"/>
          <p:nvPr/>
        </p:nvSpPr>
        <p:spPr>
          <a:xfrm>
            <a:off x="472749" y="1736229"/>
            <a:ext cx="7914301" cy="4431983"/>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pl-PL" i="1" dirty="0"/>
              <a:t>Ustawa z dnia 11 września 2019 roku Prawo zamówień publicznych (Dz.U</a:t>
            </a:r>
            <a:r>
              <a:rPr lang="pl-PL" i="1" dirty="0" smtClean="0"/>
              <a:t>. z 2019 poz. 2019),</a:t>
            </a:r>
            <a:r>
              <a:rPr lang="pl-PL" i="1" dirty="0"/>
              <a:t> </a:t>
            </a:r>
            <a:r>
              <a:rPr lang="pl-PL" dirty="0"/>
              <a:t>dalej jako „PZP” </a:t>
            </a:r>
            <a:r>
              <a:rPr lang="pl-PL" dirty="0" smtClean="0"/>
              <a:t>– obowiązuje od 01.01.2021 r. + </a:t>
            </a:r>
            <a:r>
              <a:rPr lang="pl-PL" dirty="0"/>
              <a:t>rozporządzenia </a:t>
            </a:r>
            <a:r>
              <a:rPr lang="pl-PL" dirty="0" smtClean="0"/>
              <a:t>wykonawcze;</a:t>
            </a:r>
          </a:p>
          <a:p>
            <a:pPr marL="285750" indent="-285750">
              <a:spcAft>
                <a:spcPts val="1200"/>
              </a:spcAft>
              <a:buFont typeface="Arial" panose="020B0604020202020204" pitchFamily="34" charset="0"/>
              <a:buChar char="•"/>
            </a:pPr>
            <a:r>
              <a:rPr lang="pl-PL" i="1" dirty="0" smtClean="0"/>
              <a:t>Wytyczne </a:t>
            </a:r>
            <a:r>
              <a:rPr lang="pl-PL" i="1" dirty="0"/>
              <a:t>w zakresie kwalifikowalności wydatków w ramach Europejskiego </a:t>
            </a:r>
            <a:r>
              <a:rPr lang="pl-PL" i="1" dirty="0" smtClean="0"/>
              <a:t>Funduszu Rozwoju </a:t>
            </a:r>
            <a:r>
              <a:rPr lang="pl-PL" i="1" dirty="0"/>
              <a:t>Regionalnego, Europejskiego Funduszu Społecznego oraz </a:t>
            </a:r>
            <a:r>
              <a:rPr lang="pl-PL" i="1" dirty="0" smtClean="0"/>
              <a:t>Funduszu Spójności </a:t>
            </a:r>
            <a:r>
              <a:rPr lang="pl-PL" i="1" dirty="0"/>
              <a:t>na lata 2014-2020</a:t>
            </a:r>
            <a:r>
              <a:rPr lang="pl-PL" dirty="0"/>
              <a:t>, dalej jako </a:t>
            </a:r>
            <a:r>
              <a:rPr lang="pl-PL" dirty="0" smtClean="0"/>
              <a:t>„Wytyczne” – nowa wersja obowiązuje od 1 stycznia 2021 r.;</a:t>
            </a:r>
          </a:p>
          <a:p>
            <a:pPr marL="285750" indent="-285750">
              <a:spcAft>
                <a:spcPts val="1200"/>
              </a:spcAft>
              <a:buFont typeface="Arial" panose="020B0604020202020204" pitchFamily="34" charset="0"/>
              <a:buChar char="•"/>
            </a:pPr>
            <a:r>
              <a:rPr lang="pl-PL" i="1" dirty="0" smtClean="0"/>
              <a:t>Rozporządzenie Ministra Rozwoju </a:t>
            </a:r>
            <a:r>
              <a:rPr lang="pl-PL" i="1" dirty="0"/>
              <a:t>z dnia 29 stycznia 2016 </a:t>
            </a:r>
            <a:r>
              <a:rPr lang="pl-PL" i="1" dirty="0" smtClean="0"/>
              <a:t>r. w </a:t>
            </a:r>
            <a:r>
              <a:rPr lang="pl-PL" i="1" dirty="0"/>
              <a:t>sprawie warunków obniżania wartości korekt finansowych oraz wydatków poniesionych nieprawidłowo związanych z udzielaniem zamówień </a:t>
            </a:r>
            <a:r>
              <a:rPr lang="pl-PL" dirty="0" smtClean="0"/>
              <a:t>– tzw. Taryfikator korekt finansowych – nowa wersja obowiązuje od 04.08.2020 r. – brak możliwości obniżenia korekty!!!</a:t>
            </a:r>
            <a:endParaRPr lang="pl-PL" dirty="0"/>
          </a:p>
          <a:p>
            <a:pPr marL="285750" indent="-285750">
              <a:spcAft>
                <a:spcPts val="1200"/>
              </a:spcAft>
              <a:buFont typeface="Arial" panose="020B0604020202020204" pitchFamily="34" charset="0"/>
              <a:buChar char="•"/>
            </a:pPr>
            <a:r>
              <a:rPr lang="pl-PL" dirty="0" smtClean="0"/>
              <a:t>Inne </a:t>
            </a:r>
            <a:r>
              <a:rPr lang="pl-PL" dirty="0"/>
              <a:t>ustawodawstwo krajowe </a:t>
            </a:r>
            <a:r>
              <a:rPr lang="pl-PL" dirty="0" smtClean="0"/>
              <a:t>(</a:t>
            </a:r>
            <a:r>
              <a:rPr lang="pl-PL" i="1" dirty="0" smtClean="0"/>
              <a:t>np. Ustawa </a:t>
            </a:r>
            <a:r>
              <a:rPr lang="pl-PL" i="1" dirty="0"/>
              <a:t>z dnia 24 kwietnia 2003 </a:t>
            </a:r>
            <a:r>
              <a:rPr lang="pl-PL" i="1" dirty="0" smtClean="0"/>
              <a:t>r. o </a:t>
            </a:r>
            <a:r>
              <a:rPr lang="pl-PL" i="1" dirty="0"/>
              <a:t>działalności pożytku publicznego i o </a:t>
            </a:r>
            <a:r>
              <a:rPr lang="pl-PL" i="1" dirty="0" smtClean="0"/>
              <a:t>wolontariacie</a:t>
            </a:r>
            <a:r>
              <a:rPr lang="pl-PL" dirty="0" smtClean="0"/>
              <a:t>);</a:t>
            </a:r>
            <a:endParaRPr lang="pl-PL" b="1" dirty="0">
              <a:solidFill>
                <a:schemeClr val="tx1">
                  <a:lumMod val="75000"/>
                  <a:lumOff val="25000"/>
                </a:schemeClr>
              </a:solidFill>
              <a:latin typeface="Corbel" panose="020B0503020204020204" pitchFamily="34" charset="0"/>
            </a:endParaRPr>
          </a:p>
        </p:txBody>
      </p:sp>
    </p:spTree>
    <p:extLst>
      <p:ext uri="{BB962C8B-B14F-4D97-AF65-F5344CB8AC3E}">
        <p14:creationId xmlns:p14="http://schemas.microsoft.com/office/powerpoint/2010/main" val="4222324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57751"/>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133200"/>
            <a:ext cx="7914301" cy="6078587"/>
          </a:xfrm>
          <a:prstGeom prst="rect">
            <a:avLst/>
          </a:prstGeom>
          <a:noFill/>
        </p:spPr>
        <p:txBody>
          <a:bodyPr wrap="square" rtlCol="0">
            <a:spAutoFit/>
          </a:bodyPr>
          <a:lstStyle/>
          <a:p>
            <a:r>
              <a:rPr lang="pl-PL" sz="1600" dirty="0" smtClean="0"/>
              <a:t>Umowa powinna zostać zawarta w formie pisemnej </a:t>
            </a:r>
            <a:r>
              <a:rPr lang="pl-PL" sz="1600" dirty="0"/>
              <a:t>lub elektronicznej (wraz z kwalifikowanym podpisem elektronicznym). </a:t>
            </a:r>
            <a:endParaRPr lang="pl-PL" sz="1600" dirty="0" smtClean="0"/>
          </a:p>
          <a:p>
            <a:endParaRPr lang="pl-PL" sz="1600" dirty="0"/>
          </a:p>
          <a:p>
            <a:r>
              <a:rPr lang="pl-PL" sz="1600" b="1" dirty="0" smtClean="0"/>
              <a:t>Co do zasady nie </a:t>
            </a:r>
            <a:r>
              <a:rPr lang="pl-PL" sz="1600" b="1" dirty="0"/>
              <a:t>jest możliwe dokonywanie istotnych </a:t>
            </a:r>
            <a:r>
              <a:rPr lang="pl-PL" sz="1600" b="1" dirty="0" smtClean="0"/>
              <a:t>zmian postanowień </a:t>
            </a:r>
            <a:r>
              <a:rPr lang="pl-PL" sz="1600" b="1" dirty="0"/>
              <a:t>zawartej umowy w stosunku do treści oferty</a:t>
            </a:r>
            <a:r>
              <a:rPr lang="pl-PL" sz="1600" dirty="0"/>
              <a:t>, na podstawie której dokonano wyboru wykonawcy, chyba </a:t>
            </a:r>
            <a:r>
              <a:rPr lang="pl-PL" sz="1600" dirty="0" smtClean="0"/>
              <a:t>że m.in</a:t>
            </a:r>
            <a:r>
              <a:rPr lang="pl-PL" sz="1600" dirty="0" smtClean="0"/>
              <a:t>. (wybrane pkt. z Wytycznych): </a:t>
            </a:r>
            <a:endParaRPr lang="pl-PL" sz="1600" dirty="0" smtClean="0"/>
          </a:p>
          <a:p>
            <a:pPr marL="342900" indent="-342900">
              <a:buAutoNum type="alphaLcParenR"/>
            </a:pPr>
            <a:r>
              <a:rPr lang="pl-PL" sz="1600" dirty="0" smtClean="0"/>
              <a:t>zmiany </a:t>
            </a:r>
            <a:r>
              <a:rPr lang="pl-PL" sz="1600" dirty="0"/>
              <a:t>zostały przewidziane w zapytaniu ofertowym w postaci jednoznacznych postanowień umownych, które określają ich zakres i charakter oraz warunki wprowadzenia zmian</a:t>
            </a:r>
            <a:r>
              <a:rPr lang="pl-PL" sz="1600" dirty="0" smtClean="0"/>
              <a:t>,</a:t>
            </a:r>
          </a:p>
          <a:p>
            <a:pPr marL="342900" indent="-342900">
              <a:buAutoNum type="alphaLcParenR"/>
            </a:pPr>
            <a:r>
              <a:rPr lang="pl-PL" sz="1600" dirty="0"/>
              <a:t>z</a:t>
            </a:r>
            <a:r>
              <a:rPr lang="pl-PL" sz="1600" dirty="0" smtClean="0"/>
              <a:t>miana nie prowadzi do zmiany charakteru umowy a łączna wartość zmian jest mniejsza niż progi unijne w rozumieniu art. 3 </a:t>
            </a:r>
            <a:r>
              <a:rPr lang="pl-PL" sz="1600" dirty="0" err="1" smtClean="0"/>
              <a:t>Pzp</a:t>
            </a:r>
            <a:r>
              <a:rPr lang="pl-PL" sz="1600" dirty="0" smtClean="0"/>
              <a:t> i jednocześnie jest mniejsza od 10% wartości zamówienia określonej pierwotnie w umowie (usługi lub dostawy) / 15% w przypadku robót budowlanych.</a:t>
            </a:r>
            <a:endParaRPr lang="pl-PL" sz="1600" dirty="0" smtClean="0"/>
          </a:p>
          <a:p>
            <a:pPr>
              <a:spcBef>
                <a:spcPts val="600"/>
              </a:spcBef>
            </a:pPr>
            <a:r>
              <a:rPr lang="pl-PL" sz="1600" b="1" dirty="0" smtClean="0"/>
              <a:t>Przykładowe błędy:</a:t>
            </a:r>
          </a:p>
          <a:p>
            <a:pPr marL="285750" indent="-285750">
              <a:buFont typeface="Arial" panose="020B0604020202020204" pitchFamily="34" charset="0"/>
              <a:buChar char="•"/>
            </a:pPr>
            <a:r>
              <a:rPr lang="pl-PL" sz="1600" dirty="0" smtClean="0"/>
              <a:t>Zmiana umowy w odniesieniu do treści oferty, w tym np. zakresu zamówienia, terminów realizacji, sposobów płatności (w szczególności jeśli jest korzystna dla wykonawcy),</a:t>
            </a:r>
          </a:p>
          <a:p>
            <a:pPr marL="285750" indent="-285750">
              <a:buFont typeface="Arial" panose="020B0604020202020204" pitchFamily="34" charset="0"/>
              <a:buChar char="•"/>
            </a:pPr>
            <a:r>
              <a:rPr lang="pl-PL" sz="1600" dirty="0" smtClean="0"/>
              <a:t>Umowa nie zawiera precyzyjnego </a:t>
            </a:r>
            <a:r>
              <a:rPr lang="pl-PL" sz="1600" dirty="0"/>
              <a:t>określenia </a:t>
            </a:r>
            <a:r>
              <a:rPr lang="pl-PL" sz="1600" dirty="0" smtClean="0"/>
              <a:t>zakresu </a:t>
            </a:r>
            <a:r>
              <a:rPr lang="pl-PL" sz="1600" dirty="0"/>
              <a:t>i </a:t>
            </a:r>
            <a:r>
              <a:rPr lang="pl-PL" sz="1600" dirty="0" smtClean="0"/>
              <a:t>charakteru </a:t>
            </a:r>
            <a:r>
              <a:rPr lang="pl-PL" sz="1600" dirty="0"/>
              <a:t>oraz </a:t>
            </a:r>
            <a:r>
              <a:rPr lang="pl-PL" sz="1600" dirty="0" smtClean="0"/>
              <a:t>warunków </a:t>
            </a:r>
            <a:r>
              <a:rPr lang="pl-PL" sz="1600" dirty="0"/>
              <a:t>wprowadzenia </a:t>
            </a:r>
            <a:r>
              <a:rPr lang="pl-PL" sz="1600" dirty="0" smtClean="0"/>
              <a:t>zmian.</a:t>
            </a:r>
          </a:p>
          <a:p>
            <a:pPr marL="285750" indent="-285750">
              <a:buFont typeface="Arial" panose="020B0604020202020204" pitchFamily="34" charset="0"/>
              <a:buChar char="•"/>
            </a:pPr>
            <a:r>
              <a:rPr lang="pl-PL" sz="1600" dirty="0" smtClean="0"/>
              <a:t>Brak w umowie zapisów dot. kar umownych lub nieprecyzyjne zapisy dot. kar umownych.</a:t>
            </a:r>
          </a:p>
          <a:p>
            <a:pPr marL="285750" indent="-285750">
              <a:buFont typeface="Arial" panose="020B0604020202020204" pitchFamily="34" charset="0"/>
              <a:buChar char="•"/>
            </a:pPr>
            <a:r>
              <a:rPr lang="pl-PL" sz="1600" dirty="0" smtClean="0"/>
              <a:t>Zbyt wysokie kary umowne nieproporcjonalne do wagi stwierdzonych uchybień/zaniedbań wykonawcy.</a:t>
            </a:r>
          </a:p>
          <a:p>
            <a:pPr marL="342900" indent="-342900">
              <a:buAutoNum type="alphaLcParenR"/>
            </a:pPr>
            <a:endParaRPr lang="pl-PL" sz="1600" dirty="0"/>
          </a:p>
          <a:p>
            <a:pPr marL="342900" indent="-342900">
              <a:buAutoNum type="alphaLcParenR"/>
            </a:pPr>
            <a:endParaRPr lang="pl-PL" sz="1600" dirty="0" smtClean="0"/>
          </a:p>
          <a:p>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Zawarcie umowy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7067604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466981" y="2921169"/>
            <a:ext cx="3244408" cy="507831"/>
          </a:xfrm>
          <a:prstGeom prst="rect">
            <a:avLst/>
          </a:prstGeom>
          <a:noFill/>
        </p:spPr>
        <p:txBody>
          <a:bodyPr wrap="square" rtlCol="0">
            <a:spAutoFit/>
          </a:bodyPr>
          <a:lstStyle/>
          <a:p>
            <a:pPr algn="ctr"/>
            <a:r>
              <a:rPr lang="pl-PL" sz="2700" b="1" dirty="0" smtClean="0">
                <a:latin typeface="Corbel" panose="020B0503020204020204" pitchFamily="34" charset="0"/>
              </a:rPr>
              <a:t>Rozeznanie rynku</a:t>
            </a: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5078160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4555093"/>
          </a:xfrm>
          <a:prstGeom prst="rect">
            <a:avLst/>
          </a:prstGeom>
          <a:noFill/>
        </p:spPr>
        <p:txBody>
          <a:bodyPr wrap="square" rtlCol="0">
            <a:spAutoFit/>
          </a:bodyPr>
          <a:lstStyle/>
          <a:p>
            <a:r>
              <a:rPr lang="pl-PL" sz="1600" dirty="0"/>
              <a:t>Rozeznanie rynku ma na celu potwierdzenie, że dana usługa, dostawa lub robota budowlana została </a:t>
            </a:r>
            <a:r>
              <a:rPr lang="pl-PL" sz="1600" b="1" dirty="0"/>
              <a:t>wykonana po cenie </a:t>
            </a:r>
            <a:r>
              <a:rPr lang="pl-PL" sz="1600" b="1" dirty="0" smtClean="0"/>
              <a:t>rynkowej. </a:t>
            </a:r>
          </a:p>
          <a:p>
            <a:endParaRPr lang="pl-PL" sz="1600" b="1" dirty="0"/>
          </a:p>
          <a:p>
            <a:r>
              <a:rPr lang="pl-PL" sz="1600" dirty="0" smtClean="0"/>
              <a:t>W </a:t>
            </a:r>
            <a:r>
              <a:rPr lang="pl-PL" sz="1600" dirty="0"/>
              <a:t>celu potwierdzenia przeprowadzenia </a:t>
            </a:r>
            <a:r>
              <a:rPr lang="pl-PL" sz="1600" dirty="0" smtClean="0"/>
              <a:t>rozeznania </a:t>
            </a:r>
            <a:r>
              <a:rPr lang="pl-PL" sz="1600" b="1" dirty="0" smtClean="0"/>
              <a:t>rynku konieczne jest udokumentowanie dokonanej analizy cen/cenników potencjalnych wykonawców zamówienia – wraz z analizowanymi cennikami.</a:t>
            </a:r>
            <a:r>
              <a:rPr lang="pl-PL" sz="1600" dirty="0" smtClean="0"/>
              <a:t> </a:t>
            </a:r>
          </a:p>
          <a:p>
            <a:endParaRPr lang="pl-PL" sz="1600" dirty="0"/>
          </a:p>
          <a:p>
            <a:r>
              <a:rPr lang="pl-PL" sz="1600" dirty="0" smtClean="0"/>
              <a:t>Cenniki </a:t>
            </a:r>
            <a:r>
              <a:rPr lang="pl-PL" sz="1600" dirty="0"/>
              <a:t>można </a:t>
            </a:r>
            <a:r>
              <a:rPr lang="pl-PL" sz="1600" dirty="0" smtClean="0"/>
              <a:t>pozyskać:</a:t>
            </a:r>
          </a:p>
          <a:p>
            <a:pPr marL="285750" indent="-285750">
              <a:buFont typeface="Arial" panose="020B0604020202020204" pitchFamily="34" charset="0"/>
              <a:buChar char="•"/>
            </a:pPr>
            <a:r>
              <a:rPr lang="pl-PL" sz="1600" dirty="0" smtClean="0"/>
              <a:t>ze </a:t>
            </a:r>
            <a:r>
              <a:rPr lang="pl-PL" sz="1600" dirty="0"/>
              <a:t>stron internetowych wykonawców lub </a:t>
            </a:r>
            <a:endParaRPr lang="pl-PL" sz="1600" dirty="0" smtClean="0"/>
          </a:p>
          <a:p>
            <a:pPr marL="285750" indent="-285750">
              <a:buFont typeface="Arial" panose="020B0604020202020204" pitchFamily="34" charset="0"/>
              <a:buChar char="•"/>
            </a:pPr>
            <a:r>
              <a:rPr lang="pl-PL" sz="1600" dirty="0" smtClean="0"/>
              <a:t>poprzez </a:t>
            </a:r>
            <a:r>
              <a:rPr lang="pl-PL" sz="1600" dirty="0"/>
              <a:t>upublicznienie opisu przedmiotu zamówienia wraz z zapytaniem o cenę na stronie internetowej beneficjenta lub </a:t>
            </a:r>
            <a:endParaRPr lang="pl-PL" sz="1600" dirty="0" smtClean="0"/>
          </a:p>
          <a:p>
            <a:pPr marL="285750" indent="-285750">
              <a:buFont typeface="Arial" panose="020B0604020202020204" pitchFamily="34" charset="0"/>
              <a:buChar char="•"/>
            </a:pPr>
            <a:r>
              <a:rPr lang="pl-PL" sz="1600" dirty="0" smtClean="0"/>
              <a:t>skierowanie </a:t>
            </a:r>
            <a:r>
              <a:rPr lang="pl-PL" sz="1600" dirty="0"/>
              <a:t>zapytań o cenę wraz z opisem przedmiotu zamówienia do potencjalnych wykonawców, </a:t>
            </a:r>
            <a:r>
              <a:rPr lang="pl-PL" sz="1600" dirty="0" smtClean="0"/>
              <a:t>itd.</a:t>
            </a:r>
          </a:p>
          <a:p>
            <a:pPr marL="285750" indent="-285750">
              <a:buFont typeface="Arial" panose="020B0604020202020204" pitchFamily="34" charset="0"/>
              <a:buChar char="•"/>
            </a:pPr>
            <a:endParaRPr lang="pl-PL" sz="1600" dirty="0"/>
          </a:p>
          <a:p>
            <a:r>
              <a:rPr lang="pl-PL" sz="1600" dirty="0"/>
              <a:t>Notatka potwierdzająca przeprowadzenie rozmów telefonicznych </a:t>
            </a:r>
            <a:r>
              <a:rPr lang="pl-PL" sz="1600" dirty="0" smtClean="0"/>
              <a:t>z potencjalnymi </a:t>
            </a:r>
            <a:r>
              <a:rPr lang="pl-PL" sz="1600" dirty="0"/>
              <a:t>wykonawcami </a:t>
            </a:r>
            <a:r>
              <a:rPr lang="pl-PL" sz="1600" b="1" dirty="0"/>
              <a:t>nie może być uznawana </a:t>
            </a:r>
            <a:r>
              <a:rPr lang="pl-PL" sz="1600" dirty="0" smtClean="0"/>
              <a:t>za udokumentowanie </a:t>
            </a:r>
            <a:r>
              <a:rPr lang="pl-PL" sz="1600" dirty="0"/>
              <a:t>rozeznania rynku</a:t>
            </a:r>
            <a:endParaRPr lang="pl-PL" sz="1600" dirty="0" smtClean="0"/>
          </a:p>
          <a:p>
            <a:endParaRPr lang="pl-PL" dirty="0" smtClean="0"/>
          </a:p>
          <a:p>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Rozeznanie rynku</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4025609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3693319"/>
          </a:xfrm>
          <a:prstGeom prst="rect">
            <a:avLst/>
          </a:prstGeom>
          <a:noFill/>
        </p:spPr>
        <p:txBody>
          <a:bodyPr wrap="square" rtlCol="0">
            <a:spAutoFit/>
          </a:bodyPr>
          <a:lstStyle/>
          <a:p>
            <a:pPr marL="285750" indent="-285750">
              <a:buFont typeface="Arial" panose="020B0604020202020204" pitchFamily="34" charset="0"/>
              <a:buChar char="•"/>
            </a:pPr>
            <a:r>
              <a:rPr lang="pl-PL" dirty="0"/>
              <a:t>Jeżeli ustalona w wyniku rozeznania rynku cena rynkowa zamówienia </a:t>
            </a:r>
            <a:r>
              <a:rPr lang="pl-PL" b="1" dirty="0"/>
              <a:t>przekracza </a:t>
            </a:r>
            <a:r>
              <a:rPr lang="pl-PL" b="1" dirty="0" smtClean="0"/>
              <a:t>50 tys</a:t>
            </a:r>
            <a:r>
              <a:rPr lang="pl-PL" b="1" dirty="0"/>
              <a:t>. PLN netto</a:t>
            </a:r>
            <a:r>
              <a:rPr lang="pl-PL" dirty="0"/>
              <a:t>, stosuje się zasadę </a:t>
            </a:r>
            <a:r>
              <a:rPr lang="pl-PL" dirty="0" smtClean="0"/>
              <a:t>konkurencyjności.</a:t>
            </a:r>
          </a:p>
          <a:p>
            <a:endParaRPr lang="pl-PL" dirty="0" smtClean="0"/>
          </a:p>
          <a:p>
            <a:pPr marL="285750" indent="-285750">
              <a:buFont typeface="Arial" panose="020B0604020202020204" pitchFamily="34" charset="0"/>
              <a:buChar char="•"/>
            </a:pPr>
            <a:r>
              <a:rPr lang="pl-PL" b="1" dirty="0" smtClean="0"/>
              <a:t>Możliwe </a:t>
            </a:r>
            <a:r>
              <a:rPr lang="pl-PL" b="1" dirty="0"/>
              <a:t>jest zastosowanie zasady </a:t>
            </a:r>
            <a:r>
              <a:rPr lang="pl-PL" b="1" dirty="0" smtClean="0"/>
              <a:t>konkurencyjności zamiast </a:t>
            </a:r>
            <a:r>
              <a:rPr lang="pl-PL" b="1" dirty="0"/>
              <a:t>rozeznania rynku</a:t>
            </a:r>
            <a:r>
              <a:rPr lang="pl-PL" dirty="0"/>
              <a:t>. W takiej sytuacji, </a:t>
            </a:r>
            <a:r>
              <a:rPr lang="pl-PL" dirty="0" smtClean="0"/>
              <a:t>warunki kwalifikowalności </a:t>
            </a:r>
            <a:r>
              <a:rPr lang="pl-PL" dirty="0"/>
              <a:t>z sekcji 6.5.2 muszą być </a:t>
            </a:r>
            <a:r>
              <a:rPr lang="pl-PL" dirty="0" smtClean="0"/>
              <a:t>spełnione.</a:t>
            </a:r>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r>
              <a:rPr lang="pl-PL" dirty="0" smtClean="0"/>
              <a:t>Rozeznania </a:t>
            </a:r>
            <a:r>
              <a:rPr lang="pl-PL" dirty="0"/>
              <a:t>rynku nie przeprowadza się dla najczęściej finansowanych </a:t>
            </a:r>
            <a:r>
              <a:rPr lang="pl-PL" dirty="0" smtClean="0"/>
              <a:t>towarów i </a:t>
            </a:r>
            <a:r>
              <a:rPr lang="pl-PL" dirty="0"/>
              <a:t>usług, dla których IZ PO określiła wymagania dotyczące standardu oraz </a:t>
            </a:r>
            <a:r>
              <a:rPr lang="pl-PL" dirty="0" smtClean="0"/>
              <a:t>cen rynkowych</a:t>
            </a:r>
            <a:r>
              <a:rPr lang="pl-PL" dirty="0"/>
              <a:t>, o których mowa w pkt 4 podrozdziału </a:t>
            </a:r>
            <a:r>
              <a:rPr lang="pl-PL" dirty="0" smtClean="0"/>
              <a:t>6.2 </a:t>
            </a:r>
            <a:r>
              <a:rPr lang="pl-PL" i="1" dirty="0" smtClean="0"/>
              <a:t>Wytycznych</a:t>
            </a:r>
            <a:r>
              <a:rPr lang="pl-PL" dirty="0" smtClean="0"/>
              <a:t>.</a:t>
            </a:r>
          </a:p>
          <a:p>
            <a:endParaRPr lang="pl-PL" dirty="0" smtClean="0"/>
          </a:p>
          <a:p>
            <a:pPr marL="285750" indent="-285750">
              <a:buFont typeface="Arial" panose="020B0604020202020204" pitchFamily="34" charset="0"/>
              <a:buChar char="•"/>
            </a:pPr>
            <a:r>
              <a:rPr lang="pl-PL" dirty="0"/>
              <a:t>Z</a:t>
            </a:r>
            <a:r>
              <a:rPr lang="pl-PL" dirty="0" smtClean="0"/>
              <a:t>awarcie </a:t>
            </a:r>
            <a:r>
              <a:rPr lang="pl-PL" dirty="0"/>
              <a:t>pisemnej umowy z wykonawcą nie jest wymagane. </a:t>
            </a:r>
            <a:endParaRPr lang="pl-PL" dirty="0" smtClean="0"/>
          </a:p>
          <a:p>
            <a:endParaRPr lang="pl-PL" dirty="0"/>
          </a:p>
          <a:p>
            <a:pPr marL="285750" indent="-285750">
              <a:buFont typeface="Arial" panose="020B0604020202020204" pitchFamily="34" charset="0"/>
              <a:buChar char="•"/>
            </a:pPr>
            <a:r>
              <a:rPr lang="pl-PL" dirty="0"/>
              <a:t>R</a:t>
            </a:r>
            <a:r>
              <a:rPr lang="pl-PL" dirty="0" smtClean="0"/>
              <a:t>ozeznanie </a:t>
            </a:r>
            <a:r>
              <a:rPr lang="pl-PL" dirty="0"/>
              <a:t>rynku to </a:t>
            </a:r>
            <a:r>
              <a:rPr lang="pl-PL" i="1" dirty="0"/>
              <a:t>de facto </a:t>
            </a:r>
            <a:r>
              <a:rPr lang="pl-PL" dirty="0" smtClean="0"/>
              <a:t>szacowanie </a:t>
            </a:r>
            <a:r>
              <a:rPr lang="pl-PL" dirty="0"/>
              <a:t>wartości </a:t>
            </a:r>
            <a:r>
              <a:rPr lang="pl-PL" dirty="0" smtClean="0"/>
              <a:t>zamówienia.</a:t>
            </a:r>
            <a:endParaRPr lang="pl-PL" sz="1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Rozeznanie rynku</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067248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2417547"/>
            <a:ext cx="7914301" cy="2092881"/>
          </a:xfrm>
          <a:prstGeom prst="rect">
            <a:avLst/>
          </a:prstGeom>
          <a:noFill/>
        </p:spPr>
        <p:txBody>
          <a:bodyPr wrap="square" rtlCol="0">
            <a:spAutoFit/>
          </a:bodyPr>
          <a:lstStyle/>
          <a:p>
            <a:pPr marL="285750" indent="-285750">
              <a:buFont typeface="Arial" panose="020B0604020202020204" pitchFamily="34" charset="0"/>
              <a:buChar char="•"/>
              <a:defRPr/>
            </a:pPr>
            <a:r>
              <a:rPr lang="pl-PL" sz="2600" dirty="0"/>
              <a:t>Brak obowiązku rozeznania </a:t>
            </a:r>
            <a:r>
              <a:rPr lang="pl-PL" sz="2600" dirty="0" smtClean="0"/>
              <a:t>rynku.</a:t>
            </a:r>
          </a:p>
          <a:p>
            <a:pPr>
              <a:defRPr/>
            </a:pPr>
            <a:endParaRPr lang="pl-PL" sz="2600" dirty="0" smtClean="0"/>
          </a:p>
          <a:p>
            <a:pPr marL="285750" indent="-285750">
              <a:buFont typeface="Arial" panose="020B0604020202020204" pitchFamily="34" charset="0"/>
              <a:buChar char="•"/>
              <a:defRPr/>
            </a:pPr>
            <a:r>
              <a:rPr lang="pl-PL" sz="2600" dirty="0" smtClean="0"/>
              <a:t>Brak </a:t>
            </a:r>
            <a:r>
              <a:rPr lang="pl-PL" sz="2600" dirty="0"/>
              <a:t>obowiązku zawarcia </a:t>
            </a:r>
            <a:r>
              <a:rPr lang="pl-PL" sz="2600" dirty="0" smtClean="0"/>
              <a:t>umowy.</a:t>
            </a:r>
          </a:p>
          <a:p>
            <a:pPr>
              <a:defRPr/>
            </a:pPr>
            <a:endParaRPr lang="pl-PL" sz="2600" dirty="0" smtClean="0"/>
          </a:p>
          <a:p>
            <a:pPr marL="285750" indent="-285750">
              <a:buFont typeface="Arial" panose="020B0604020202020204" pitchFamily="34" charset="0"/>
              <a:buChar char="•"/>
              <a:defRPr/>
            </a:pPr>
            <a:r>
              <a:rPr lang="pl-PL" sz="2600" dirty="0" smtClean="0"/>
              <a:t>Dokument </a:t>
            </a:r>
            <a:r>
              <a:rPr lang="pl-PL" sz="2600" dirty="0"/>
              <a:t>księgowy potwierdza </a:t>
            </a:r>
            <a:r>
              <a:rPr lang="pl-PL" sz="2600" dirty="0" smtClean="0"/>
              <a:t>poniesienie wydatku.</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Wydatki ≤ 20 tys. zł netto</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2717644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663797" y="2558044"/>
            <a:ext cx="3244408" cy="1200329"/>
          </a:xfrm>
          <a:prstGeom prst="rect">
            <a:avLst/>
          </a:prstGeom>
          <a:noFill/>
        </p:spPr>
        <p:txBody>
          <a:bodyPr wrap="square" rtlCol="0">
            <a:spAutoFit/>
          </a:bodyPr>
          <a:lstStyle/>
          <a:p>
            <a:pPr algn="ctr"/>
            <a:r>
              <a:rPr lang="pl-PL" sz="2400" b="1" dirty="0">
                <a:latin typeface="Corbel" panose="020B0503020204020204" pitchFamily="34" charset="0"/>
              </a:rPr>
              <a:t>Zamówienia w projekcie – praktyczne wskazówki</a:t>
            </a:r>
            <a:endParaRPr lang="pl-PL" sz="2400" b="1" dirty="0">
              <a:latin typeface="Corbel" panose="020B0503020204020204" pitchFamily="34" charset="0"/>
            </a:endParaRP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8822820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329890"/>
            <a:ext cx="7914301" cy="5816977"/>
          </a:xfrm>
          <a:prstGeom prst="rect">
            <a:avLst/>
          </a:prstGeom>
          <a:noFill/>
        </p:spPr>
        <p:txBody>
          <a:bodyPr wrap="square" rtlCol="0">
            <a:spAutoFit/>
          </a:bodyPr>
          <a:lstStyle/>
          <a:p>
            <a:pPr marL="285750" indent="-285750">
              <a:spcAft>
                <a:spcPts val="1200"/>
              </a:spcAft>
              <a:buFont typeface="Arial" panose="020B0604020202020204" pitchFamily="34" charset="0"/>
              <a:buChar char="•"/>
              <a:defRPr/>
            </a:pPr>
            <a:r>
              <a:rPr lang="pl-PL" dirty="0" smtClean="0"/>
              <a:t>Nie należy kopiować bezkrytycznie zapisów z innych zapytań ofertowych – nie należy zostawiać zapisów, których nie rozumiemy lub wiemy, że nie ich będziemy stosować.</a:t>
            </a:r>
          </a:p>
          <a:p>
            <a:pPr marL="285750" indent="-285750">
              <a:spcAft>
                <a:spcPts val="1200"/>
              </a:spcAft>
              <a:buFont typeface="Arial" panose="020B0604020202020204" pitchFamily="34" charset="0"/>
              <a:buChar char="•"/>
              <a:defRPr/>
            </a:pPr>
            <a:r>
              <a:rPr lang="pl-PL" dirty="0" smtClean="0"/>
              <a:t>Należy sprawdzić zapisy dot. zamówień w umowie o dofinansowanie projektu – mogą być tam sformułowane obowiązki, które nie wynikają wprost z Wytycznych – np. konieczność zawarcia w umowach z wykonawcami zapisów obligujących wykonawców do przedstawienia informacji o podwykonawcach, rodzaj zamówień, w których należy uwzględnić klauzule społeczne.</a:t>
            </a:r>
          </a:p>
          <a:p>
            <a:pPr marL="285750" indent="-285750">
              <a:spcAft>
                <a:spcPts val="1200"/>
              </a:spcAft>
              <a:buFont typeface="Arial" panose="020B0604020202020204" pitchFamily="34" charset="0"/>
              <a:buChar char="•"/>
              <a:defRPr/>
            </a:pPr>
            <a:r>
              <a:rPr lang="pl-PL" dirty="0" smtClean="0"/>
              <a:t>Spróbować postawić się w roli potencjalnego wykonawcy i przeanalizować zapisy zapytania ofertowego z jego perspektywy (czy chciałbym wziąć udział w takim postępowaniu?) – można też dać do przeczytania innej osobie/przykładowemu przedsiębiorcy.</a:t>
            </a:r>
          </a:p>
          <a:p>
            <a:pPr marL="285750" indent="-285750">
              <a:spcAft>
                <a:spcPts val="1200"/>
              </a:spcAft>
              <a:buFont typeface="Arial" panose="020B0604020202020204" pitchFamily="34" charset="0"/>
              <a:buChar char="•"/>
              <a:defRPr/>
            </a:pPr>
            <a:r>
              <a:rPr lang="pl-PL" dirty="0" smtClean="0"/>
              <a:t>Zwykle „mniej” oznacza „lepiej” – nie jest wskazane nadmierne rozbudowywanie treści zapytania ofertowego jeśli nie jest to konieczne. Powyższe dotyczy również warunków udziału w postępowaniu czy kryteriów oceny ofert. </a:t>
            </a:r>
          </a:p>
          <a:p>
            <a:pPr marL="457200" indent="-457200">
              <a:buFont typeface="Arial" panose="020B0604020202020204" pitchFamily="34" charset="0"/>
              <a:buChar char="•"/>
              <a:defRPr/>
            </a:pPr>
            <a:endParaRPr lang="pl-PL" dirty="0" smtClean="0"/>
          </a:p>
          <a:p>
            <a:pPr>
              <a:defRPr/>
            </a:pPr>
            <a:endParaRPr lang="pl-PL" sz="2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Zamówienia w projekcie – praktyczne wskazówki</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4802598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329890"/>
            <a:ext cx="7914301" cy="5262979"/>
          </a:xfrm>
          <a:prstGeom prst="rect">
            <a:avLst/>
          </a:prstGeom>
          <a:noFill/>
        </p:spPr>
        <p:txBody>
          <a:bodyPr wrap="square" rtlCol="0">
            <a:spAutoFit/>
          </a:bodyPr>
          <a:lstStyle/>
          <a:p>
            <a:pPr>
              <a:defRPr/>
            </a:pPr>
            <a:endParaRPr lang="pl-PL" dirty="0" smtClean="0"/>
          </a:p>
          <a:p>
            <a:pPr marL="285750" indent="-285750">
              <a:spcAft>
                <a:spcPts val="1200"/>
              </a:spcAft>
              <a:buFont typeface="Arial" panose="020B0604020202020204" pitchFamily="34" charset="0"/>
              <a:buChar char="•"/>
              <a:defRPr/>
            </a:pPr>
            <a:r>
              <a:rPr lang="pl-PL" dirty="0" smtClean="0"/>
              <a:t>Należy dokumentować każdą czynność w ramach prowadzonego postępowania.</a:t>
            </a:r>
          </a:p>
          <a:p>
            <a:pPr marL="285750" indent="-285750">
              <a:spcAft>
                <a:spcPts val="1200"/>
              </a:spcAft>
              <a:buFont typeface="Arial" panose="020B0604020202020204" pitchFamily="34" charset="0"/>
              <a:buChar char="•"/>
              <a:defRPr/>
            </a:pPr>
            <a:r>
              <a:rPr lang="pl-PL" dirty="0" smtClean="0"/>
              <a:t>Wskazane jest aby dopuścić składanie ofert drogą elektroniczną, a dokumenty w formie papierowej wymagać dopiero przed podpisaniem umowy z wykonawcą.</a:t>
            </a:r>
          </a:p>
          <a:p>
            <a:pPr marL="285750" indent="-285750">
              <a:spcAft>
                <a:spcPts val="1200"/>
              </a:spcAft>
              <a:buFont typeface="Arial" panose="020B0604020202020204" pitchFamily="34" charset="0"/>
              <a:buChar char="•"/>
              <a:defRPr/>
            </a:pPr>
            <a:r>
              <a:rPr lang="pl-PL" dirty="0" smtClean="0"/>
              <a:t>W sytuacjach wątpliwych, gdy brak jest pewności czy należy łączyć ze sobą kilka różnych zamówień (tożsamość przedmiotowa), bezpieczniej jest przeprowadzić zasadę konkurencyjności (np. z podziałem na części). </a:t>
            </a:r>
          </a:p>
          <a:p>
            <a:pPr marL="285750" indent="-285750">
              <a:spcAft>
                <a:spcPts val="1200"/>
              </a:spcAft>
              <a:buFont typeface="Arial" panose="020B0604020202020204" pitchFamily="34" charset="0"/>
              <a:buChar char="•"/>
              <a:defRPr/>
            </a:pPr>
            <a:r>
              <a:rPr lang="pl-PL" dirty="0" smtClean="0"/>
              <a:t>W sytuacji, gdy w prowadzonym postępowaniu nie została złożona żadna oferta, dokonać ponownej analizy treści zapytania ofertowego pod kątem zapisów mogących zniechęcać do złożenia oferty (np. zbyt wysokie wymogi, zbyt duża liczba dokumentów, które trzeba złożyć wraz z ofertą, zbyt krótkie terminy realizacji, nieprecyzyjny opis przedmiotu zamówienia). W przypadku wykrycia takich zapisów – aby uniknąć nałożenia korekty finansowej - należy ponownie przeprowadzić zasadę konkurencyjności.</a:t>
            </a:r>
          </a:p>
          <a:p>
            <a:pPr marL="457200" indent="-457200">
              <a:buFont typeface="Arial" panose="020B0604020202020204" pitchFamily="34" charset="0"/>
              <a:buChar char="•"/>
              <a:defRPr/>
            </a:pPr>
            <a:endParaRPr lang="pl-PL" dirty="0" smtClean="0"/>
          </a:p>
          <a:p>
            <a:pPr>
              <a:defRPr/>
            </a:pPr>
            <a:endParaRPr lang="pl-PL" sz="2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Zamówienia w projekcie – praktyczne wskazówki</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7283951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4460" y="842682"/>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51224" y="1012264"/>
            <a:ext cx="7914301" cy="6647974"/>
          </a:xfrm>
          <a:prstGeom prst="rect">
            <a:avLst/>
          </a:prstGeom>
          <a:noFill/>
        </p:spPr>
        <p:txBody>
          <a:bodyPr wrap="square" rtlCol="0">
            <a:spAutoFit/>
          </a:bodyPr>
          <a:lstStyle/>
          <a:p>
            <a:pPr>
              <a:defRPr/>
            </a:pPr>
            <a:endParaRPr lang="pl-PL" dirty="0" smtClean="0"/>
          </a:p>
          <a:p>
            <a:pPr marL="285750" indent="-285750">
              <a:spcAft>
                <a:spcPts val="1200"/>
              </a:spcAft>
              <a:buFont typeface="Arial" panose="020B0604020202020204" pitchFamily="34" charset="0"/>
              <a:buChar char="•"/>
              <a:defRPr/>
            </a:pPr>
            <a:r>
              <a:rPr lang="pl-PL" dirty="0" smtClean="0"/>
              <a:t>Lepiej „przeszacować” niż „</a:t>
            </a:r>
            <a:r>
              <a:rPr lang="pl-PL" dirty="0" err="1" smtClean="0"/>
              <a:t>niedoszacować</a:t>
            </a:r>
            <a:r>
              <a:rPr lang="pl-PL" dirty="0" smtClean="0"/>
              <a:t>” wartość zamówienia – zwłaszcza jeśli w wyniku niedoszacowania wybierzemy mniej restrykcyjny tryb udzielenia zamówienia – możliwość zakwestionowania zamówienia w całości (100% poniesionych wydatków).</a:t>
            </a:r>
          </a:p>
          <a:p>
            <a:pPr marL="285750" indent="-285750">
              <a:spcAft>
                <a:spcPts val="1200"/>
              </a:spcAft>
              <a:buFont typeface="Arial" panose="020B0604020202020204" pitchFamily="34" charset="0"/>
              <a:buChar char="•"/>
              <a:defRPr/>
            </a:pPr>
            <a:r>
              <a:rPr lang="pl-PL" dirty="0" smtClean="0"/>
              <a:t>W sytuacji, gdy stwierdzimy błąd, który mógłby skutkować nałożeniem korekty finansowej, rozważyć ponowne przeprowadzenie postępowania/rozwiązanie umowy z obecnym wykonawcą (w celu zminimalizowania wydatków niekwalifikowalnych).</a:t>
            </a:r>
          </a:p>
          <a:p>
            <a:pPr marL="285750" indent="-285750">
              <a:spcAft>
                <a:spcPts val="1200"/>
              </a:spcAft>
              <a:buFont typeface="Arial" panose="020B0604020202020204" pitchFamily="34" charset="0"/>
              <a:buChar char="•"/>
              <a:defRPr/>
            </a:pPr>
            <a:r>
              <a:rPr lang="pl-PL" dirty="0" smtClean="0"/>
              <a:t>Należy zastrzec w zapytaniu ofertowym, iż Zamawiający unieważni postępowanie w przypadku, gdy wartość najkorzystniejszej oferty przekroczy wartość środków jakie Zamawiający przeznaczył na realizację zamówienia (zdarzają się oferty </a:t>
            </a:r>
            <a:r>
              <a:rPr lang="pl-PL" dirty="0"/>
              <a:t>znacznie </a:t>
            </a:r>
            <a:r>
              <a:rPr lang="pl-PL" dirty="0" smtClean="0"/>
              <a:t>przekraczające ceny rynkowe).</a:t>
            </a:r>
          </a:p>
          <a:p>
            <a:pPr marL="285750" indent="-285750">
              <a:spcAft>
                <a:spcPts val="1200"/>
              </a:spcAft>
              <a:buFont typeface="Arial" panose="020B0604020202020204" pitchFamily="34" charset="0"/>
              <a:buChar char="•"/>
              <a:defRPr/>
            </a:pPr>
            <a:r>
              <a:rPr lang="pl-PL" dirty="0" smtClean="0"/>
              <a:t>Procedurę wszczynamy dopiero gdy wiemy dokładnie co chcemy kupić. Jeżeli nie wiemy a przeprowadzimy postępowanie wówczas jest duże prawdopodobieństwo nałożenia korekty z tytułu niewystarczającego opisu przedmiotu zamówienia.</a:t>
            </a:r>
          </a:p>
          <a:p>
            <a:pPr marL="457200" indent="-457200">
              <a:buFont typeface="Arial" panose="020B0604020202020204" pitchFamily="34" charset="0"/>
              <a:buChar char="•"/>
              <a:defRPr/>
            </a:pPr>
            <a:endParaRPr lang="pl-PL" dirty="0" smtClean="0"/>
          </a:p>
          <a:p>
            <a:pPr marL="457200" indent="-457200">
              <a:buFont typeface="Arial" panose="020B0604020202020204" pitchFamily="34" charset="0"/>
              <a:buChar char="•"/>
              <a:defRPr/>
            </a:pPr>
            <a:endParaRPr lang="pl-PL" dirty="0" smtClean="0"/>
          </a:p>
          <a:p>
            <a:pPr marL="457200" indent="-457200">
              <a:buFont typeface="Arial" panose="020B0604020202020204" pitchFamily="34" charset="0"/>
              <a:buChar char="•"/>
              <a:defRPr/>
            </a:pPr>
            <a:endParaRPr lang="pl-PL" dirty="0" smtClean="0"/>
          </a:p>
          <a:p>
            <a:pPr>
              <a:defRPr/>
            </a:pPr>
            <a:endParaRPr lang="pl-PL" sz="2600"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a:latin typeface="Corbel" panose="020B0503020204020204" pitchFamily="34" charset="0"/>
              </a:rPr>
              <a:t>Zamówienia w projekcie – praktyczne wskazówki</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40314203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4154984"/>
          </a:xfrm>
          <a:prstGeom prst="rect">
            <a:avLst/>
          </a:prstGeom>
          <a:noFill/>
        </p:spPr>
        <p:txBody>
          <a:bodyPr wrap="square" rtlCol="0">
            <a:spAutoFit/>
          </a:bodyPr>
          <a:lstStyle/>
          <a:p>
            <a:pPr algn="ctr"/>
            <a:r>
              <a:rPr lang="pl-PL" sz="2400" dirty="0" smtClean="0">
                <a:ln w="0"/>
                <a:solidFill>
                  <a:srgbClr val="7030A0"/>
                </a:solidFill>
                <a:effectLst>
                  <a:outerShdw blurRad="38100" dist="25400" dir="5400000" algn="ctr" rotWithShape="0">
                    <a:srgbClr val="6E747A">
                      <a:alpha val="43000"/>
                    </a:srgbClr>
                  </a:outerShdw>
                </a:effectLst>
              </a:rPr>
              <a:t>WAŻNE !!!</a:t>
            </a:r>
          </a:p>
          <a:p>
            <a:pPr algn="ctr"/>
            <a:endParaRPr lang="pl-PL" sz="2400" dirty="0" smtClean="0">
              <a:ln w="0"/>
              <a:solidFill>
                <a:schemeClr val="accent1"/>
              </a:solidFill>
              <a:effectLst>
                <a:outerShdw blurRad="38100" dist="25400" dir="5400000" algn="ctr" rotWithShape="0">
                  <a:srgbClr val="6E747A">
                    <a:alpha val="43000"/>
                  </a:srgbClr>
                </a:outerShdw>
              </a:effectLst>
            </a:endParaRPr>
          </a:p>
          <a:p>
            <a:r>
              <a:rPr lang="pl-PL" sz="2400" dirty="0" smtClean="0">
                <a:ln w="0"/>
                <a:effectLst>
                  <a:outerShdw blurRad="38100" dist="25400" dir="5400000" algn="ctr" rotWithShape="0">
                    <a:srgbClr val="6E747A">
                      <a:alpha val="43000"/>
                    </a:srgbClr>
                  </a:outerShdw>
                </a:effectLst>
              </a:rPr>
              <a:t>Ustawa </a:t>
            </a:r>
            <a:r>
              <a:rPr lang="pl-PL" sz="2400" dirty="0">
                <a:ln w="0"/>
                <a:effectLst>
                  <a:outerShdw blurRad="38100" dist="25400" dir="5400000" algn="ctr" rotWithShape="0">
                    <a:srgbClr val="6E747A">
                      <a:alpha val="43000"/>
                    </a:srgbClr>
                  </a:outerShdw>
                </a:effectLst>
              </a:rPr>
              <a:t>z dnia 11 września 2019 </a:t>
            </a:r>
            <a:r>
              <a:rPr lang="pl-PL" sz="2400" dirty="0" smtClean="0">
                <a:ln w="0"/>
                <a:effectLst>
                  <a:outerShdw blurRad="38100" dist="25400" dir="5400000" algn="ctr" rotWithShape="0">
                    <a:srgbClr val="6E747A">
                      <a:alpha val="43000"/>
                    </a:srgbClr>
                  </a:outerShdw>
                </a:effectLst>
              </a:rPr>
              <a:t>r. PZP (obowiązująca od 01.01.2021 r.)</a:t>
            </a:r>
          </a:p>
          <a:p>
            <a:endParaRPr lang="pl-PL" sz="2400" dirty="0">
              <a:ln w="0"/>
              <a:effectLst>
                <a:outerShdw blurRad="38100" dist="25400" dir="5400000" algn="ctr" rotWithShape="0">
                  <a:srgbClr val="6E747A">
                    <a:alpha val="43000"/>
                  </a:srgbClr>
                </a:outerShdw>
              </a:effectLst>
            </a:endParaRPr>
          </a:p>
          <a:p>
            <a:r>
              <a:rPr lang="pl-PL" sz="2400" b="1" dirty="0"/>
              <a:t>K</a:t>
            </a:r>
            <a:r>
              <a:rPr lang="pl-PL" sz="2400" b="1" dirty="0" smtClean="0"/>
              <a:t>westionariusz </a:t>
            </a:r>
            <a:r>
              <a:rPr lang="pl-PL" sz="2400" b="1" dirty="0"/>
              <a:t>kontroli</a:t>
            </a:r>
            <a:r>
              <a:rPr lang="pl-PL" sz="2400" dirty="0"/>
              <a:t>, zawierający opis zagadnień z zakresu PZP, podlegających weryfikacji podczas kontroli </a:t>
            </a:r>
            <a:r>
              <a:rPr lang="pl-PL" sz="2400" u="sng" dirty="0" smtClean="0"/>
              <a:t>będzie</a:t>
            </a:r>
            <a:r>
              <a:rPr lang="pl-PL" sz="2400" dirty="0" smtClean="0"/>
              <a:t> </a:t>
            </a:r>
            <a:r>
              <a:rPr lang="pl-PL" sz="2400" dirty="0"/>
              <a:t>udostępniony w Biuletynie Informacji Publicznej Dolnośląskiego Wojewódzkiego Urzędu Pracy na </a:t>
            </a:r>
            <a:r>
              <a:rPr lang="pl-PL" sz="2400" dirty="0" smtClean="0"/>
              <a:t>stronie  </a:t>
            </a:r>
            <a:r>
              <a:rPr lang="pl-PL" sz="2400" dirty="0" smtClean="0">
                <a:solidFill>
                  <a:schemeClr val="accent1"/>
                </a:solidFill>
              </a:rPr>
              <a:t>http</a:t>
            </a:r>
            <a:r>
              <a:rPr lang="pl-PL" sz="2400" dirty="0">
                <a:solidFill>
                  <a:schemeClr val="accent1"/>
                </a:solidFill>
              </a:rPr>
              <a:t>://bip.dwup.pl/?</a:t>
            </a:r>
            <a:r>
              <a:rPr lang="pl-PL" sz="2400" dirty="0" smtClean="0">
                <a:solidFill>
                  <a:schemeClr val="accent1"/>
                </a:solidFill>
              </a:rPr>
              <a:t>id=407</a:t>
            </a:r>
            <a:endParaRPr lang="pl-PL" sz="2400" dirty="0" smtClean="0">
              <a:ln w="0"/>
              <a:solidFill>
                <a:schemeClr val="accent1"/>
              </a:solidFill>
              <a:effectLst>
                <a:outerShdw blurRad="38100" dist="25400" dir="5400000" algn="ctr" rotWithShape="0">
                  <a:srgbClr val="6E747A">
                    <a:alpha val="43000"/>
                  </a:srgbClr>
                </a:outerShdw>
              </a:effectLst>
            </a:endParaRPr>
          </a:p>
          <a:p>
            <a:pPr algn="ctr"/>
            <a:endParaRPr lang="pl-PL" sz="2400" dirty="0">
              <a:ln w="0"/>
              <a:solidFill>
                <a:schemeClr val="accent1"/>
              </a:solidFill>
              <a:effectLst>
                <a:outerShdw blurRad="38100" dist="25400" dir="5400000" algn="ctr" rotWithShape="0">
                  <a:srgbClr val="6E747A">
                    <a:alpha val="43000"/>
                  </a:srgbClr>
                </a:outerShdw>
              </a:effectLst>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ZMIANY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553560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914301" cy="501675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pl-PL" i="1" dirty="0" smtClean="0"/>
              <a:t>Zamówienia </a:t>
            </a:r>
            <a:r>
              <a:rPr lang="pl-PL" i="1" dirty="0"/>
              <a:t>udzielane w ramach projektów </a:t>
            </a:r>
            <a:r>
              <a:rPr lang="pl-PL" i="1" dirty="0" smtClean="0"/>
              <a:t>- Podręcznik </a:t>
            </a:r>
            <a:r>
              <a:rPr lang="pl-PL" i="1" dirty="0"/>
              <a:t>wnioskodawcy i beneficjenta programów polityki spójności 2014– </a:t>
            </a:r>
            <a:r>
              <a:rPr lang="pl-PL" i="1" dirty="0" smtClean="0"/>
              <a:t>2020 </a:t>
            </a:r>
            <a:r>
              <a:rPr lang="pl-PL" dirty="0" smtClean="0"/>
              <a:t>- </a:t>
            </a:r>
            <a:r>
              <a:rPr lang="pl-PL" dirty="0"/>
              <a:t>Ministerstwo Inwestycji i </a:t>
            </a:r>
            <a:r>
              <a:rPr lang="pl-PL" dirty="0" smtClean="0"/>
              <a:t>Rozwoju – ostatnia aktualizacja 6 listopada 2019 r.;</a:t>
            </a:r>
          </a:p>
          <a:p>
            <a:pPr marL="285750" indent="-285750">
              <a:spcAft>
                <a:spcPts val="1200"/>
              </a:spcAft>
              <a:buFont typeface="Arial" panose="020B0604020202020204" pitchFamily="34" charset="0"/>
              <a:buChar char="•"/>
            </a:pPr>
            <a:r>
              <a:rPr lang="pl-PL" dirty="0"/>
              <a:t>Listy  sprawdzające dla postępowań dotyczących udzielenia zamówień publicznych realizowanych zgodnie z zasadą konkurencyjności i rozeznaniem rynku opisanych w Wytycznych w zakresie kwalifikowalności wydatków w ramach EFRR, EFS oraz FS na lata 2014-2020 (zaktualizowane 6 listopada 2019 r.)</a:t>
            </a:r>
          </a:p>
          <a:p>
            <a:pPr marL="285750" indent="-285750">
              <a:spcAft>
                <a:spcPts val="1200"/>
              </a:spcAft>
              <a:buFont typeface="Arial" panose="020B0604020202020204" pitchFamily="34" charset="0"/>
              <a:buChar char="•"/>
            </a:pPr>
            <a:r>
              <a:rPr lang="pl-PL" dirty="0"/>
              <a:t>Materiał informacyjny dotyczący stosowania zasady konkurencyjności oraz rozeznania rynku w ramach Programu Wiedza Edukacja Rozwój </a:t>
            </a:r>
            <a:r>
              <a:rPr lang="pl-PL" dirty="0" smtClean="0"/>
              <a:t>2014-2020 – ostatnia aktualizacja z dnia 29 czerwca 2018 r. – </a:t>
            </a:r>
            <a:r>
              <a:rPr lang="pl-PL" u="sng" dirty="0" smtClean="0"/>
              <a:t>dla Beneficjentów RPO WD jedynie pomocniczo.</a:t>
            </a:r>
          </a:p>
          <a:p>
            <a:pPr marL="285750" indent="-285750">
              <a:spcAft>
                <a:spcPts val="1200"/>
              </a:spcAft>
              <a:buFont typeface="Arial" panose="020B0604020202020204" pitchFamily="34" charset="0"/>
              <a:buChar char="•"/>
            </a:pPr>
            <a:r>
              <a:rPr lang="pl-PL" i="1" dirty="0" smtClean="0"/>
              <a:t>„</a:t>
            </a:r>
            <a:r>
              <a:rPr lang="pl-PL" i="1" dirty="0"/>
              <a:t>Aspekty społeczne w zamówieniach publicznych" </a:t>
            </a:r>
            <a:r>
              <a:rPr lang="pl-PL" dirty="0" smtClean="0"/>
              <a:t>przygotowane przez </a:t>
            </a:r>
            <a:r>
              <a:rPr lang="pl-PL" dirty="0"/>
              <a:t>Prezesa Urzędu Zamówień </a:t>
            </a:r>
            <a:r>
              <a:rPr lang="pl-PL" dirty="0" smtClean="0"/>
              <a:t>Publicznych – 2014 r.</a:t>
            </a:r>
            <a:endParaRPr lang="pl-PL" dirty="0"/>
          </a:p>
          <a:p>
            <a:pPr marL="285750" indent="-285750">
              <a:spcAft>
                <a:spcPts val="1200"/>
              </a:spcAft>
              <a:buFont typeface="Arial" panose="020B0604020202020204" pitchFamily="34" charset="0"/>
              <a:buChar char="•"/>
            </a:pPr>
            <a:endParaRPr lang="pl-PL" u="sng" dirty="0"/>
          </a:p>
          <a:p>
            <a:pPr marL="285750" indent="-285750">
              <a:spcAft>
                <a:spcPts val="1200"/>
              </a:spcAft>
              <a:buFont typeface="Arial" panose="020B0604020202020204" pitchFamily="34" charset="0"/>
              <a:buChar char="•"/>
            </a:pPr>
            <a:endParaRPr lang="pl-PL"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400" b="1" dirty="0" smtClean="0">
                <a:latin typeface="Corbel" panose="020B0503020204020204" pitchFamily="34" charset="0"/>
              </a:rPr>
              <a:t>Inne pomocne dokumenty</a:t>
            </a:r>
            <a:endParaRPr lang="pl-PL" sz="24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7646614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Obraz 33">
            <a:extLst>
              <a:ext uri="{FF2B5EF4-FFF2-40B4-BE49-F238E27FC236}">
                <a16:creationId xmlns:a16="http://schemas.microsoft.com/office/drawing/2014/main" id="{D14FAD3A-3939-4B48-9B3A-8D342587F85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flipH="1">
            <a:off x="7252453" y="-6940"/>
            <a:ext cx="1896448" cy="6864939"/>
          </a:xfrm>
          <a:prstGeom prst="rect">
            <a:avLst/>
          </a:prstGeom>
        </p:spPr>
      </p:pic>
      <p:pic>
        <p:nvPicPr>
          <p:cNvPr id="32" name="Obraz 31">
            <a:extLst>
              <a:ext uri="{FF2B5EF4-FFF2-40B4-BE49-F238E27FC236}">
                <a16:creationId xmlns:a16="http://schemas.microsoft.com/office/drawing/2014/main" id="{E736B14E-04E0-1F42-A0FA-2C7FC43D3A2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974411" y="-1225"/>
            <a:ext cx="2142633" cy="6858000"/>
          </a:xfrm>
          <a:prstGeom prst="rect">
            <a:avLst/>
          </a:prstGeom>
        </p:spPr>
      </p:pic>
      <p:sp>
        <p:nvSpPr>
          <p:cNvPr id="33" name="Prostokąt 32">
            <a:extLst>
              <a:ext uri="{FF2B5EF4-FFF2-40B4-BE49-F238E27FC236}">
                <a16:creationId xmlns:a16="http://schemas.microsoft.com/office/drawing/2014/main" id="{B8D65056-232C-9A44-B109-4453E6A7E1E7}"/>
              </a:ext>
            </a:extLst>
          </p:cNvPr>
          <p:cNvSpPr/>
          <p:nvPr/>
        </p:nvSpPr>
        <p:spPr>
          <a:xfrm>
            <a:off x="1" y="0"/>
            <a:ext cx="5228704"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6" name="pole tekstowe 5">
            <a:extLst>
              <a:ext uri="{FF2B5EF4-FFF2-40B4-BE49-F238E27FC236}">
                <a16:creationId xmlns:a16="http://schemas.microsoft.com/office/drawing/2014/main" id="{485BAF59-1728-0D4D-B899-035115C644E4}"/>
              </a:ext>
            </a:extLst>
          </p:cNvPr>
          <p:cNvSpPr txBox="1"/>
          <p:nvPr/>
        </p:nvSpPr>
        <p:spPr>
          <a:xfrm>
            <a:off x="529032" y="3153930"/>
            <a:ext cx="3574959" cy="923330"/>
          </a:xfrm>
          <a:prstGeom prst="rect">
            <a:avLst/>
          </a:prstGeom>
          <a:noFill/>
        </p:spPr>
        <p:txBody>
          <a:bodyPr wrap="square" rtlCol="0">
            <a:spAutoFit/>
          </a:bodyPr>
          <a:lstStyle/>
          <a:p>
            <a:r>
              <a:rPr lang="pl-PL" sz="2700" b="1" dirty="0">
                <a:solidFill>
                  <a:schemeClr val="bg1"/>
                </a:solidFill>
                <a:latin typeface="Corbel" panose="020B0503020204020204" pitchFamily="34" charset="0"/>
              </a:rPr>
              <a:t>DZIĘKUJEMY</a:t>
            </a:r>
          </a:p>
          <a:p>
            <a:r>
              <a:rPr lang="pl-PL" sz="2700" b="1" dirty="0">
                <a:solidFill>
                  <a:schemeClr val="bg1"/>
                </a:solidFill>
                <a:latin typeface="Corbel" panose="020B0503020204020204" pitchFamily="34" charset="0"/>
              </a:rPr>
              <a:t>ZA UWAGĘ</a:t>
            </a:r>
          </a:p>
        </p:txBody>
      </p:sp>
      <p:pic>
        <p:nvPicPr>
          <p:cNvPr id="15" name="Obraz 14">
            <a:extLst>
              <a:ext uri="{FF2B5EF4-FFF2-40B4-BE49-F238E27FC236}">
                <a16:creationId xmlns:a16="http://schemas.microsoft.com/office/drawing/2014/main" id="{509DA91D-1285-254D-BA0F-50A1586443A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24" name="Ramka 23">
            <a:extLst>
              <a:ext uri="{FF2B5EF4-FFF2-40B4-BE49-F238E27FC236}">
                <a16:creationId xmlns:a16="http://schemas.microsoft.com/office/drawing/2014/main" id="{C4F82846-73D1-9D44-AF2F-439C519B9C24}"/>
              </a:ext>
            </a:extLst>
          </p:cNvPr>
          <p:cNvSpPr/>
          <p:nvPr/>
        </p:nvSpPr>
        <p:spPr>
          <a:xfrm>
            <a:off x="175892" y="2780742"/>
            <a:ext cx="4921461" cy="168926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25" name="Prostokąt 24">
            <a:extLst>
              <a:ext uri="{FF2B5EF4-FFF2-40B4-BE49-F238E27FC236}">
                <a16:creationId xmlns:a16="http://schemas.microsoft.com/office/drawing/2014/main" id="{A007C92A-C03B-504E-956D-0D37596F4975}"/>
              </a:ext>
            </a:extLst>
          </p:cNvPr>
          <p:cNvSpPr/>
          <p:nvPr/>
        </p:nvSpPr>
        <p:spPr>
          <a:xfrm>
            <a:off x="172429" y="2075944"/>
            <a:ext cx="4932442"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26" name="Grupa 25">
            <a:extLst>
              <a:ext uri="{FF2B5EF4-FFF2-40B4-BE49-F238E27FC236}">
                <a16:creationId xmlns:a16="http://schemas.microsoft.com/office/drawing/2014/main" id="{FA0E2784-29A2-794D-A763-858222EE3738}"/>
              </a:ext>
            </a:extLst>
          </p:cNvPr>
          <p:cNvGrpSpPr/>
          <p:nvPr/>
        </p:nvGrpSpPr>
        <p:grpSpPr>
          <a:xfrm>
            <a:off x="511955" y="2214295"/>
            <a:ext cx="4158614" cy="491966"/>
            <a:chOff x="0" y="0"/>
            <a:chExt cx="6259195" cy="741045"/>
          </a:xfrm>
        </p:grpSpPr>
        <p:pic>
          <p:nvPicPr>
            <p:cNvPr id="27" name="Picture 3" descr="FE-POZIOM-Kolor-RGB">
              <a:extLst>
                <a:ext uri="{FF2B5EF4-FFF2-40B4-BE49-F238E27FC236}">
                  <a16:creationId xmlns:a16="http://schemas.microsoft.com/office/drawing/2014/main" id="{DB6157E5-41B3-9447-A45C-BA781BA3CEBA}"/>
                </a:ext>
              </a:extLst>
            </p:cNvPr>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28" name="Obraz 27">
              <a:extLst>
                <a:ext uri="{FF2B5EF4-FFF2-40B4-BE49-F238E27FC236}">
                  <a16:creationId xmlns:a16="http://schemas.microsoft.com/office/drawing/2014/main" id="{7E8C086B-FD26-8648-BD19-81E51BF74B56}"/>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29" name="Obraz 28">
              <a:extLst>
                <a:ext uri="{FF2B5EF4-FFF2-40B4-BE49-F238E27FC236}">
                  <a16:creationId xmlns:a16="http://schemas.microsoft.com/office/drawing/2014/main" id="{A7B2E869-ABC7-0849-8FFA-0F2754B05294}"/>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30" name="Obraz 29" descr="znak_barw_rp_poziom_szara_ramka_rgb">
              <a:extLst>
                <a:ext uri="{FF2B5EF4-FFF2-40B4-BE49-F238E27FC236}">
                  <a16:creationId xmlns:a16="http://schemas.microsoft.com/office/drawing/2014/main" id="{C0B7F1D4-DF69-774B-ACCA-82B9D470CD38}"/>
                </a:ext>
              </a:extLst>
            </p:cNvPr>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Tree>
    <p:extLst>
      <p:ext uri="{BB962C8B-B14F-4D97-AF65-F5344CB8AC3E}">
        <p14:creationId xmlns:p14="http://schemas.microsoft.com/office/powerpoint/2010/main" val="2730216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61665"/>
          </a:xfrm>
          <a:prstGeom prst="rect">
            <a:avLst/>
          </a:prstGeom>
          <a:noFill/>
        </p:spPr>
        <p:txBody>
          <a:bodyPr wrap="square" rtlCol="0">
            <a:spAutoFit/>
          </a:bodyPr>
          <a:lstStyle/>
          <a:p>
            <a:pPr marL="285750" indent="-285750">
              <a:buFont typeface="Arial" panose="020B0604020202020204" pitchFamily="34" charset="0"/>
              <a:buChar char="•"/>
            </a:pPr>
            <a:endParaRPr lang="pl-PL" sz="2400" dirty="0">
              <a:ln w="0"/>
              <a:effectLst>
                <a:outerShdw blurRad="38100" dist="19050" dir="2700000" algn="tl" rotWithShape="0">
                  <a:schemeClr val="dk1">
                    <a:alpha val="40000"/>
                  </a:schemeClr>
                </a:outerShdw>
              </a:effectLst>
              <a:latin typeface="Corbel" panose="020B0503020204020204" pitchFamily="34" charset="0"/>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3000" b="1" dirty="0"/>
              <a:t>Tryby udzielania zamówień</a:t>
            </a:r>
            <a:endParaRPr lang="pl-PL" sz="3000" b="1" dirty="0">
              <a:latin typeface="Corbel" panose="020B0503020204020204" pitchFamily="34" charset="0"/>
            </a:endParaRP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1930064321"/>
              </p:ext>
            </p:extLst>
          </p:nvPr>
        </p:nvGraphicFramePr>
        <p:xfrm>
          <a:off x="1003024" y="1546042"/>
          <a:ext cx="7085274" cy="4147062"/>
        </p:xfrm>
        <a:graphic>
          <a:graphicData uri="http://schemas.openxmlformats.org/drawingml/2006/table">
            <a:tbl>
              <a:tblPr firstRow="1" bandRow="1">
                <a:tableStyleId>{5C22544A-7EE6-4342-B048-85BDC9FD1C3A}</a:tableStyleId>
              </a:tblPr>
              <a:tblGrid>
                <a:gridCol w="2361758">
                  <a:extLst>
                    <a:ext uri="{9D8B030D-6E8A-4147-A177-3AD203B41FA5}">
                      <a16:colId xmlns:a16="http://schemas.microsoft.com/office/drawing/2014/main" val="2384715144"/>
                    </a:ext>
                  </a:extLst>
                </a:gridCol>
                <a:gridCol w="2361758">
                  <a:extLst>
                    <a:ext uri="{9D8B030D-6E8A-4147-A177-3AD203B41FA5}">
                      <a16:colId xmlns:a16="http://schemas.microsoft.com/office/drawing/2014/main" val="2994428561"/>
                    </a:ext>
                  </a:extLst>
                </a:gridCol>
                <a:gridCol w="2361758">
                  <a:extLst>
                    <a:ext uri="{9D8B030D-6E8A-4147-A177-3AD203B41FA5}">
                      <a16:colId xmlns:a16="http://schemas.microsoft.com/office/drawing/2014/main" val="1986974397"/>
                    </a:ext>
                  </a:extLst>
                </a:gridCol>
              </a:tblGrid>
              <a:tr h="630265">
                <a:tc>
                  <a:txBody>
                    <a:bodyPr/>
                    <a:lstStyle/>
                    <a:p>
                      <a:pPr algn="ctr"/>
                      <a:r>
                        <a:rPr lang="pl-PL" sz="1300" b="0" i="0" u="none" strike="noStrike" kern="1200" baseline="0" dirty="0" smtClean="0">
                          <a:solidFill>
                            <a:schemeClr val="lt1"/>
                          </a:solidFill>
                          <a:latin typeface="+mn-lt"/>
                          <a:ea typeface="+mn-ea"/>
                          <a:cs typeface="+mn-cs"/>
                        </a:rPr>
                        <a:t>Wartość zamówienia</a:t>
                      </a:r>
                      <a:endParaRPr lang="pl-PL" sz="1300" dirty="0"/>
                    </a:p>
                  </a:txBody>
                  <a:tcPr/>
                </a:tc>
                <a:tc>
                  <a:txBody>
                    <a:bodyPr/>
                    <a:lstStyle/>
                    <a:p>
                      <a:pPr algn="ctr"/>
                      <a:r>
                        <a:rPr lang="pl-PL" sz="1300" b="0" i="0" u="none" strike="noStrike" kern="1200" baseline="0" dirty="0" smtClean="0">
                          <a:solidFill>
                            <a:schemeClr val="lt1"/>
                          </a:solidFill>
                          <a:latin typeface="+mn-lt"/>
                          <a:ea typeface="+mn-ea"/>
                          <a:cs typeface="+mn-cs"/>
                        </a:rPr>
                        <a:t>Podmiot zobligowany do</a:t>
                      </a:r>
                    </a:p>
                    <a:p>
                      <a:pPr algn="ctr"/>
                      <a:r>
                        <a:rPr lang="pl-PL" sz="1300" b="0" i="0" u="none" strike="noStrike" kern="1200" baseline="0" dirty="0" smtClean="0">
                          <a:solidFill>
                            <a:schemeClr val="lt1"/>
                          </a:solidFill>
                          <a:latin typeface="+mn-lt"/>
                          <a:ea typeface="+mn-ea"/>
                          <a:cs typeface="+mn-cs"/>
                        </a:rPr>
                        <a:t>stosowania PZP</a:t>
                      </a:r>
                      <a:endParaRPr lang="pl-PL" sz="1300" dirty="0"/>
                    </a:p>
                  </a:txBody>
                  <a:tcPr/>
                </a:tc>
                <a:tc>
                  <a:txBody>
                    <a:bodyPr/>
                    <a:lstStyle/>
                    <a:p>
                      <a:pPr algn="ctr"/>
                      <a:r>
                        <a:rPr lang="pl-PL" sz="1300" b="0" i="0" u="none" strike="noStrike" kern="1200" baseline="0" dirty="0" smtClean="0">
                          <a:solidFill>
                            <a:schemeClr val="lt1"/>
                          </a:solidFill>
                          <a:latin typeface="+mn-lt"/>
                          <a:ea typeface="+mn-ea"/>
                          <a:cs typeface="+mn-cs"/>
                        </a:rPr>
                        <a:t>Podmiot niezobligowany do</a:t>
                      </a:r>
                    </a:p>
                    <a:p>
                      <a:pPr algn="ctr"/>
                      <a:r>
                        <a:rPr lang="pl-PL" sz="1300" b="0" i="0" u="none" strike="noStrike" kern="1200" baseline="0" dirty="0" smtClean="0">
                          <a:solidFill>
                            <a:schemeClr val="lt1"/>
                          </a:solidFill>
                          <a:latin typeface="+mn-lt"/>
                          <a:ea typeface="+mn-ea"/>
                          <a:cs typeface="+mn-cs"/>
                        </a:rPr>
                        <a:t>stosowania PZP</a:t>
                      </a:r>
                      <a:endParaRPr lang="pl-PL" sz="1300" dirty="0"/>
                    </a:p>
                  </a:txBody>
                  <a:tcPr/>
                </a:tc>
                <a:extLst>
                  <a:ext uri="{0D108BD9-81ED-4DB2-BD59-A6C34878D82A}">
                    <a16:rowId xmlns:a16="http://schemas.microsoft.com/office/drawing/2014/main" val="3232383688"/>
                  </a:ext>
                </a:extLst>
              </a:tr>
              <a:tr h="1878108">
                <a:tc>
                  <a:txBody>
                    <a:bodyPr/>
                    <a:lstStyle/>
                    <a:p>
                      <a:pPr algn="ctr"/>
                      <a:r>
                        <a:rPr lang="pl-PL" sz="1300" b="0" i="0" u="none" strike="noStrike" kern="1200" baseline="0" dirty="0" smtClean="0">
                          <a:solidFill>
                            <a:schemeClr val="dk1"/>
                          </a:solidFill>
                          <a:latin typeface="+mn-lt"/>
                          <a:ea typeface="+mn-ea"/>
                          <a:cs typeface="+mn-cs"/>
                        </a:rPr>
                        <a:t>Powyżej 50 tyś. zł netto</a:t>
                      </a:r>
                      <a:endParaRPr lang="pl-PL" sz="1300" dirty="0"/>
                    </a:p>
                  </a:txBody>
                  <a:tcPr/>
                </a:tc>
                <a:tc>
                  <a:txBody>
                    <a:bodyPr/>
                    <a:lstStyle/>
                    <a:p>
                      <a:pPr algn="ctr"/>
                      <a:r>
                        <a:rPr lang="pl-PL" sz="1300" b="0" i="0" u="none" strike="noStrike" kern="1200" baseline="0" dirty="0" smtClean="0">
                          <a:solidFill>
                            <a:schemeClr val="dk1"/>
                          </a:solidFill>
                          <a:latin typeface="+mn-lt"/>
                          <a:ea typeface="+mn-ea"/>
                          <a:cs typeface="+mn-cs"/>
                        </a:rPr>
                        <a:t>PZP lub zasada</a:t>
                      </a:r>
                    </a:p>
                    <a:p>
                      <a:pPr algn="ctr"/>
                      <a:r>
                        <a:rPr lang="pl-PL" sz="1300" b="0" i="0" u="none" strike="noStrike" kern="1200" baseline="0" dirty="0" smtClean="0">
                          <a:solidFill>
                            <a:schemeClr val="dk1"/>
                          </a:solidFill>
                          <a:latin typeface="+mn-lt"/>
                          <a:ea typeface="+mn-ea"/>
                          <a:cs typeface="+mn-cs"/>
                        </a:rPr>
                        <a:t>konkurencyjności lub</a:t>
                      </a:r>
                    </a:p>
                    <a:p>
                      <a:pPr algn="ctr"/>
                      <a:r>
                        <a:rPr lang="pl-PL" sz="1300" b="0" i="0" u="none" strike="noStrike" kern="1200" baseline="0" dirty="0" smtClean="0">
                          <a:solidFill>
                            <a:schemeClr val="dk1"/>
                          </a:solidFill>
                          <a:latin typeface="+mn-lt"/>
                          <a:ea typeface="+mn-ea"/>
                          <a:cs typeface="+mn-cs"/>
                        </a:rPr>
                        <a:t>powierzenie zadań publicznych</a:t>
                      </a:r>
                    </a:p>
                    <a:p>
                      <a:pPr algn="ctr"/>
                      <a:r>
                        <a:rPr lang="pl-PL" sz="1300" b="0" i="0" u="none" strike="noStrike" kern="1200" baseline="0" dirty="0" smtClean="0">
                          <a:solidFill>
                            <a:schemeClr val="dk1"/>
                          </a:solidFill>
                          <a:latin typeface="+mn-lt"/>
                          <a:ea typeface="+mn-ea"/>
                          <a:cs typeface="+mn-cs"/>
                        </a:rPr>
                        <a:t>na podstawie ustawy o</a:t>
                      </a:r>
                    </a:p>
                    <a:p>
                      <a:pPr algn="ctr"/>
                      <a:r>
                        <a:rPr lang="pl-PL" sz="1300" b="0" i="0" u="none" strike="noStrike" kern="1200" baseline="0" dirty="0" smtClean="0">
                          <a:solidFill>
                            <a:schemeClr val="dk1"/>
                          </a:solidFill>
                          <a:latin typeface="+mn-lt"/>
                          <a:ea typeface="+mn-ea"/>
                          <a:cs typeface="+mn-cs"/>
                        </a:rPr>
                        <a:t>działalności pożytku</a:t>
                      </a:r>
                    </a:p>
                    <a:p>
                      <a:pPr algn="ctr"/>
                      <a:r>
                        <a:rPr lang="pl-PL" sz="1300" b="0" i="0" u="none" strike="noStrike" kern="1200" baseline="0" dirty="0" smtClean="0">
                          <a:solidFill>
                            <a:schemeClr val="dk1"/>
                          </a:solidFill>
                          <a:latin typeface="+mn-lt"/>
                          <a:ea typeface="+mn-ea"/>
                          <a:cs typeface="+mn-cs"/>
                        </a:rPr>
                        <a:t>publicznego i o wolontariacie</a:t>
                      </a:r>
                    </a:p>
                    <a:p>
                      <a:pPr algn="ctr"/>
                      <a:r>
                        <a:rPr lang="pl-PL" sz="1300" b="0" i="0" u="none" strike="noStrike" kern="1200" baseline="0" dirty="0" smtClean="0">
                          <a:solidFill>
                            <a:schemeClr val="dk1"/>
                          </a:solidFill>
                          <a:latin typeface="+mn-lt"/>
                          <a:ea typeface="+mn-ea"/>
                          <a:cs typeface="+mn-cs"/>
                        </a:rPr>
                        <a:t>lub inne przepisy prawa o ile</a:t>
                      </a:r>
                    </a:p>
                    <a:p>
                      <a:pPr algn="ctr"/>
                      <a:r>
                        <a:rPr lang="pl-PL" sz="1300" b="0" i="0" u="none" strike="noStrike" kern="1200" baseline="0" dirty="0" smtClean="0">
                          <a:solidFill>
                            <a:schemeClr val="dk1"/>
                          </a:solidFill>
                          <a:latin typeface="+mn-lt"/>
                          <a:ea typeface="+mn-ea"/>
                          <a:cs typeface="+mn-cs"/>
                        </a:rPr>
                        <a:t>wyłączają stosowanie PZP</a:t>
                      </a:r>
                      <a:endParaRPr lang="pl-PL" sz="1300" dirty="0"/>
                    </a:p>
                  </a:txBody>
                  <a:tcPr/>
                </a:tc>
                <a:tc>
                  <a:txBody>
                    <a:bodyPr/>
                    <a:lstStyle/>
                    <a:p>
                      <a:pPr algn="ctr"/>
                      <a:r>
                        <a:rPr lang="pl-PL" sz="1300" b="0" i="0" u="none" strike="noStrike" kern="1200" baseline="0" dirty="0" smtClean="0">
                          <a:solidFill>
                            <a:schemeClr val="dk1"/>
                          </a:solidFill>
                          <a:latin typeface="+mn-lt"/>
                          <a:ea typeface="+mn-ea"/>
                          <a:cs typeface="+mn-cs"/>
                        </a:rPr>
                        <a:t>Zasada konkurencyjności</a:t>
                      </a:r>
                      <a:endParaRPr lang="pl-PL" sz="1300" dirty="0"/>
                    </a:p>
                  </a:txBody>
                  <a:tcPr/>
                </a:tc>
                <a:extLst>
                  <a:ext uri="{0D108BD9-81ED-4DB2-BD59-A6C34878D82A}">
                    <a16:rowId xmlns:a16="http://schemas.microsoft.com/office/drawing/2014/main" val="694979478"/>
                  </a:ext>
                </a:extLst>
              </a:tr>
              <a:tr h="1638689">
                <a:tc>
                  <a:txBody>
                    <a:bodyPr/>
                    <a:lstStyle/>
                    <a:p>
                      <a:pPr algn="ctr"/>
                      <a:r>
                        <a:rPr lang="pl-PL" sz="1300" b="0" i="0" u="none" strike="noStrike" kern="1200" baseline="0" dirty="0" smtClean="0">
                          <a:solidFill>
                            <a:schemeClr val="dk1"/>
                          </a:solidFill>
                          <a:latin typeface="+mn-lt"/>
                          <a:ea typeface="+mn-ea"/>
                          <a:cs typeface="+mn-cs"/>
                        </a:rPr>
                        <a:t>Powyżej 20 tyś. zł netto do 50</a:t>
                      </a:r>
                    </a:p>
                    <a:p>
                      <a:pPr algn="ctr"/>
                      <a:r>
                        <a:rPr lang="pl-PL" sz="1300" b="0" i="0" u="none" strike="noStrike" kern="1200" baseline="0" dirty="0" smtClean="0">
                          <a:solidFill>
                            <a:schemeClr val="dk1"/>
                          </a:solidFill>
                          <a:latin typeface="+mn-lt"/>
                          <a:ea typeface="+mn-ea"/>
                          <a:cs typeface="+mn-cs"/>
                        </a:rPr>
                        <a:t>tyś. zł netto</a:t>
                      </a:r>
                      <a:endParaRPr lang="pl-PL" sz="1300" dirty="0"/>
                    </a:p>
                  </a:txBody>
                  <a:tcPr/>
                </a:tc>
                <a:tc>
                  <a:txBody>
                    <a:bodyPr/>
                    <a:lstStyle/>
                    <a:p>
                      <a:pPr algn="ctr"/>
                      <a:r>
                        <a:rPr lang="pl-PL" sz="1300" b="0" i="0" u="none" strike="noStrike" kern="1200" baseline="0" dirty="0" smtClean="0">
                          <a:solidFill>
                            <a:schemeClr val="dk1"/>
                          </a:solidFill>
                          <a:latin typeface="+mn-lt"/>
                          <a:ea typeface="+mn-ea"/>
                          <a:cs typeface="+mn-cs"/>
                        </a:rPr>
                        <a:t>PZP lub rozeznanie rynku </a:t>
                      </a:r>
                      <a:r>
                        <a:rPr lang="pl-PL" sz="1300" b="0" i="0" u="none" strike="noStrike" kern="1200" baseline="0" dirty="0" smtClean="0">
                          <a:solidFill>
                            <a:schemeClr val="dk1"/>
                          </a:solidFill>
                          <a:latin typeface="+mn-lt"/>
                          <a:ea typeface="+mn-ea"/>
                          <a:cs typeface="+mn-cs"/>
                        </a:rPr>
                        <a:t>lub zasada konkurencyjności (nieobligatoryjnie) lub</a:t>
                      </a:r>
                      <a:endParaRPr lang="pl-PL" sz="1300" b="0" i="0" u="none" strike="noStrike" kern="1200" baseline="0" dirty="0" smtClean="0">
                        <a:solidFill>
                          <a:schemeClr val="dk1"/>
                        </a:solidFill>
                        <a:latin typeface="+mn-lt"/>
                        <a:ea typeface="+mn-ea"/>
                        <a:cs typeface="+mn-cs"/>
                      </a:endParaRPr>
                    </a:p>
                    <a:p>
                      <a:pPr algn="ctr"/>
                      <a:r>
                        <a:rPr lang="pl-PL" sz="1300" b="0" i="0" u="none" strike="noStrike" kern="1200" baseline="0" dirty="0" smtClean="0">
                          <a:solidFill>
                            <a:schemeClr val="dk1"/>
                          </a:solidFill>
                          <a:latin typeface="+mn-lt"/>
                          <a:ea typeface="+mn-ea"/>
                          <a:cs typeface="+mn-cs"/>
                        </a:rPr>
                        <a:t>powierzenie zadań publicznych</a:t>
                      </a:r>
                    </a:p>
                    <a:p>
                      <a:pPr algn="ctr"/>
                      <a:r>
                        <a:rPr lang="pl-PL" sz="1300" b="0" i="0" u="none" strike="noStrike" kern="1200" baseline="0" dirty="0" smtClean="0">
                          <a:solidFill>
                            <a:schemeClr val="dk1"/>
                          </a:solidFill>
                          <a:latin typeface="+mn-lt"/>
                          <a:ea typeface="+mn-ea"/>
                          <a:cs typeface="+mn-cs"/>
                        </a:rPr>
                        <a:t>na podstawie ustawy o</a:t>
                      </a:r>
                    </a:p>
                    <a:p>
                      <a:pPr algn="ctr"/>
                      <a:r>
                        <a:rPr lang="pl-PL" sz="1300" b="0" i="0" u="none" strike="noStrike" kern="1200" baseline="0" dirty="0" smtClean="0">
                          <a:solidFill>
                            <a:schemeClr val="dk1"/>
                          </a:solidFill>
                          <a:latin typeface="+mn-lt"/>
                          <a:ea typeface="+mn-ea"/>
                          <a:cs typeface="+mn-cs"/>
                        </a:rPr>
                        <a:t>działalności pożytku</a:t>
                      </a:r>
                    </a:p>
                    <a:p>
                      <a:pPr algn="ctr"/>
                      <a:r>
                        <a:rPr lang="pl-PL" sz="1300" b="0" i="0" u="none" strike="noStrike" kern="1200" baseline="0" dirty="0" smtClean="0">
                          <a:solidFill>
                            <a:schemeClr val="dk1"/>
                          </a:solidFill>
                          <a:latin typeface="+mn-lt"/>
                          <a:ea typeface="+mn-ea"/>
                          <a:cs typeface="+mn-cs"/>
                        </a:rPr>
                        <a:t>publicznego i wolontariacie</a:t>
                      </a:r>
                      <a:endParaRPr lang="pl-PL" sz="1300" dirty="0"/>
                    </a:p>
                  </a:txBody>
                  <a:tcPr/>
                </a:tc>
                <a:tc>
                  <a:txBody>
                    <a:bodyPr/>
                    <a:lstStyle/>
                    <a:p>
                      <a:pPr algn="ctr"/>
                      <a:r>
                        <a:rPr lang="pl-PL" sz="1300" b="0" i="0" u="none" strike="noStrike" kern="1200" baseline="0" dirty="0" smtClean="0">
                          <a:solidFill>
                            <a:schemeClr val="dk1"/>
                          </a:solidFill>
                          <a:latin typeface="+mn-lt"/>
                          <a:ea typeface="+mn-ea"/>
                          <a:cs typeface="+mn-cs"/>
                        </a:rPr>
                        <a:t>Rozeznanie </a:t>
                      </a:r>
                      <a:r>
                        <a:rPr lang="pl-PL" sz="1300" b="0" i="0" u="none" strike="noStrike" kern="1200" baseline="0" dirty="0" smtClean="0">
                          <a:solidFill>
                            <a:schemeClr val="dk1"/>
                          </a:solidFill>
                          <a:latin typeface="+mn-lt"/>
                          <a:ea typeface="+mn-ea"/>
                          <a:cs typeface="+mn-cs"/>
                        </a:rPr>
                        <a:t>rynku lub zasada konkurencyjności (nieobligatoryjnie) </a:t>
                      </a:r>
                      <a:endParaRPr lang="pl-PL" sz="1300" dirty="0"/>
                    </a:p>
                  </a:txBody>
                  <a:tcPr/>
                </a:tc>
                <a:extLst>
                  <a:ext uri="{0D108BD9-81ED-4DB2-BD59-A6C34878D82A}">
                    <a16:rowId xmlns:a16="http://schemas.microsoft.com/office/drawing/2014/main" val="2006774661"/>
                  </a:ext>
                </a:extLst>
              </a:tr>
            </a:tbl>
          </a:graphicData>
        </a:graphic>
      </p:graphicFrame>
    </p:spTree>
    <p:extLst>
      <p:ext uri="{BB962C8B-B14F-4D97-AF65-F5344CB8AC3E}">
        <p14:creationId xmlns:p14="http://schemas.microsoft.com/office/powerpoint/2010/main" val="2800042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Obraz 19">
            <a:extLst>
              <a:ext uri="{FF2B5EF4-FFF2-40B4-BE49-F238E27FC236}">
                <a16:creationId xmlns:a16="http://schemas.microsoft.com/office/drawing/2014/main" id="{B82A28DC-84BF-024E-93D3-73D59BCE7F9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572000" y="0"/>
            <a:ext cx="4577614" cy="6858000"/>
          </a:xfrm>
          <a:prstGeom prst="rect">
            <a:avLst/>
          </a:prstGeom>
        </p:spPr>
      </p:pic>
      <p:sp>
        <p:nvSpPr>
          <p:cNvPr id="19" name="Prostokąt 18">
            <a:extLst>
              <a:ext uri="{FF2B5EF4-FFF2-40B4-BE49-F238E27FC236}">
                <a16:creationId xmlns:a16="http://schemas.microsoft.com/office/drawing/2014/main" id="{BDE0CF70-DEF2-D749-BF18-E9D800443883}"/>
              </a:ext>
            </a:extLst>
          </p:cNvPr>
          <p:cNvSpPr/>
          <p:nvPr/>
        </p:nvSpPr>
        <p:spPr>
          <a:xfrm>
            <a:off x="1" y="0"/>
            <a:ext cx="4577615"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7" name="pole tekstowe 6">
            <a:extLst>
              <a:ext uri="{FF2B5EF4-FFF2-40B4-BE49-F238E27FC236}">
                <a16:creationId xmlns:a16="http://schemas.microsoft.com/office/drawing/2014/main" id="{C00FE3DD-F027-EE41-B5B4-9FF0ABD94550}"/>
              </a:ext>
            </a:extLst>
          </p:cNvPr>
          <p:cNvSpPr txBox="1"/>
          <p:nvPr/>
        </p:nvSpPr>
        <p:spPr>
          <a:xfrm>
            <a:off x="9553699" y="2202130"/>
            <a:ext cx="184731" cy="300082"/>
          </a:xfrm>
          <a:prstGeom prst="rect">
            <a:avLst/>
          </a:prstGeom>
          <a:noFill/>
        </p:spPr>
        <p:txBody>
          <a:bodyPr wrap="none" rtlCol="0">
            <a:spAutoFit/>
          </a:bodyPr>
          <a:lstStyle/>
          <a:p>
            <a:endParaRPr lang="pl-PL" sz="1350" dirty="0"/>
          </a:p>
        </p:txBody>
      </p:sp>
      <p:sp>
        <p:nvSpPr>
          <p:cNvPr id="8" name="Ramka 7">
            <a:extLst>
              <a:ext uri="{FF2B5EF4-FFF2-40B4-BE49-F238E27FC236}">
                <a16:creationId xmlns:a16="http://schemas.microsoft.com/office/drawing/2014/main" id="{799B5222-CC0F-7346-A87B-8C828A17C98F}"/>
              </a:ext>
            </a:extLst>
          </p:cNvPr>
          <p:cNvSpPr/>
          <p:nvPr/>
        </p:nvSpPr>
        <p:spPr>
          <a:xfrm>
            <a:off x="217588" y="2502212"/>
            <a:ext cx="4188158" cy="1311995"/>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9" name="pole tekstowe 8">
            <a:extLst>
              <a:ext uri="{FF2B5EF4-FFF2-40B4-BE49-F238E27FC236}">
                <a16:creationId xmlns:a16="http://schemas.microsoft.com/office/drawing/2014/main" id="{D262E2DC-FED2-E344-A9C7-90710F20AB47}"/>
              </a:ext>
            </a:extLst>
          </p:cNvPr>
          <p:cNvSpPr txBox="1"/>
          <p:nvPr/>
        </p:nvSpPr>
        <p:spPr>
          <a:xfrm>
            <a:off x="466980" y="2707396"/>
            <a:ext cx="5054377" cy="923330"/>
          </a:xfrm>
          <a:prstGeom prst="rect">
            <a:avLst/>
          </a:prstGeom>
          <a:noFill/>
        </p:spPr>
        <p:txBody>
          <a:bodyPr wrap="square" rtlCol="0">
            <a:spAutoFit/>
          </a:bodyPr>
          <a:lstStyle/>
          <a:p>
            <a:r>
              <a:rPr lang="pl-PL" sz="2700" b="1" dirty="0">
                <a:latin typeface="Corbel" panose="020B0503020204020204" pitchFamily="34" charset="0"/>
              </a:rPr>
              <a:t>Szacowanie</a:t>
            </a:r>
          </a:p>
          <a:p>
            <a:r>
              <a:rPr lang="pl-PL" sz="2700" b="1" dirty="0">
                <a:solidFill>
                  <a:schemeClr val="bg1"/>
                </a:solidFill>
                <a:latin typeface="Corbel" panose="020B0503020204020204" pitchFamily="34" charset="0"/>
              </a:rPr>
              <a:t>wartości zamówienia</a:t>
            </a:r>
          </a:p>
        </p:txBody>
      </p:sp>
      <p:sp>
        <p:nvSpPr>
          <p:cNvPr id="10" name="Prostokąt 9">
            <a:extLst>
              <a:ext uri="{FF2B5EF4-FFF2-40B4-BE49-F238E27FC236}">
                <a16:creationId xmlns:a16="http://schemas.microsoft.com/office/drawing/2014/main" id="{336BFB20-8571-004A-B5DE-F1E5C9401FE2}"/>
              </a:ext>
            </a:extLst>
          </p:cNvPr>
          <p:cNvSpPr/>
          <p:nvPr/>
        </p:nvSpPr>
        <p:spPr>
          <a:xfrm>
            <a:off x="4583430" y="6153203"/>
            <a:ext cx="4572000" cy="7047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1" name="Grupa 10">
            <a:extLst>
              <a:ext uri="{FF2B5EF4-FFF2-40B4-BE49-F238E27FC236}">
                <a16:creationId xmlns:a16="http://schemas.microsoft.com/office/drawing/2014/main" id="{4E4DD1AD-0D68-E646-B8E4-2B89DBC38C4F}"/>
              </a:ext>
            </a:extLst>
          </p:cNvPr>
          <p:cNvGrpSpPr/>
          <p:nvPr/>
        </p:nvGrpSpPr>
        <p:grpSpPr>
          <a:xfrm>
            <a:off x="4781500" y="6259619"/>
            <a:ext cx="4158614" cy="491966"/>
            <a:chOff x="0" y="0"/>
            <a:chExt cx="6259195" cy="741045"/>
          </a:xfrm>
        </p:grpSpPr>
        <p:pic>
          <p:nvPicPr>
            <p:cNvPr id="12" name="Picture 3" descr="FE-POZIOM-Kolor-RGB">
              <a:extLst>
                <a:ext uri="{FF2B5EF4-FFF2-40B4-BE49-F238E27FC236}">
                  <a16:creationId xmlns:a16="http://schemas.microsoft.com/office/drawing/2014/main" id="{1C7644C2-11FA-9840-9CBB-5E05780391A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3" name="Obraz 12">
              <a:extLst>
                <a:ext uri="{FF2B5EF4-FFF2-40B4-BE49-F238E27FC236}">
                  <a16:creationId xmlns:a16="http://schemas.microsoft.com/office/drawing/2014/main" id="{EA40FEAB-8E98-954B-A90C-3D93FDFFCB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4" name="Obraz 13">
              <a:extLst>
                <a:ext uri="{FF2B5EF4-FFF2-40B4-BE49-F238E27FC236}">
                  <a16:creationId xmlns:a16="http://schemas.microsoft.com/office/drawing/2014/main" id="{180A5364-700D-DD43-8FCA-DCA72F318D6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5" name="Obraz 14" descr="znak_barw_rp_poziom_szara_ramka_rgb">
              <a:extLst>
                <a:ext uri="{FF2B5EF4-FFF2-40B4-BE49-F238E27FC236}">
                  <a16:creationId xmlns:a16="http://schemas.microsoft.com/office/drawing/2014/main" id="{8312BA51-2AFD-2C4C-9537-D82D4913F87B}"/>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pic>
        <p:nvPicPr>
          <p:cNvPr id="16" name="Obraz 15">
            <a:extLst>
              <a:ext uri="{FF2B5EF4-FFF2-40B4-BE49-F238E27FC236}">
                <a16:creationId xmlns:a16="http://schemas.microsoft.com/office/drawing/2014/main" id="{84FF5084-67B0-D545-B16B-1DDF36A62DED}"/>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Tree>
    <p:extLst>
      <p:ext uri="{BB962C8B-B14F-4D97-AF65-F5344CB8AC3E}">
        <p14:creationId xmlns:p14="http://schemas.microsoft.com/office/powerpoint/2010/main" val="4059483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3924151"/>
          </a:xfrm>
          <a:prstGeom prst="rect">
            <a:avLst/>
          </a:prstGeom>
          <a:noFill/>
        </p:spPr>
        <p:txBody>
          <a:bodyPr wrap="square" rtlCol="0">
            <a:spAutoFit/>
          </a:bodyPr>
          <a:lstStyle/>
          <a:p>
            <a:r>
              <a:rPr lang="pl-PL" dirty="0" smtClean="0"/>
              <a:t>Podstawą </a:t>
            </a:r>
            <a:r>
              <a:rPr lang="pl-PL" dirty="0"/>
              <a:t>ustalenia wartości zamówienia w ramach projektu jest </a:t>
            </a:r>
            <a:r>
              <a:rPr lang="pl-PL" b="1" dirty="0"/>
              <a:t>całkowite szacunkowe wynagrodzenie wykonawcy netto</a:t>
            </a:r>
            <a:r>
              <a:rPr lang="pl-PL" dirty="0"/>
              <a:t>, tj. bez podatku od towarów i usług (VAT), ustalone z należytą starannością, z uwzględnieniem </a:t>
            </a:r>
            <a:r>
              <a:rPr lang="pl-PL" dirty="0" smtClean="0"/>
              <a:t>zamówień dodatkowych (6.5 pkt </a:t>
            </a:r>
            <a:r>
              <a:rPr lang="pl-PL" dirty="0"/>
              <a:t>7 lit. </a:t>
            </a:r>
            <a:r>
              <a:rPr lang="pl-PL" dirty="0" smtClean="0"/>
              <a:t>g Wytycznych).</a:t>
            </a:r>
          </a:p>
          <a:p>
            <a:pPr algn="ctr"/>
            <a:endParaRPr lang="pl-PL" b="1" dirty="0" smtClean="0">
              <a:solidFill>
                <a:schemeClr val="tx1">
                  <a:lumMod val="75000"/>
                  <a:lumOff val="25000"/>
                </a:schemeClr>
              </a:solidFill>
              <a:latin typeface="Corbel" panose="020B0503020204020204" pitchFamily="34" charset="0"/>
            </a:endParaRPr>
          </a:p>
          <a:p>
            <a:pPr algn="ctr"/>
            <a:endParaRPr lang="pl-PL" b="1" dirty="0">
              <a:solidFill>
                <a:schemeClr val="tx1">
                  <a:lumMod val="75000"/>
                  <a:lumOff val="25000"/>
                </a:schemeClr>
              </a:solidFill>
              <a:latin typeface="Corbel" panose="020B0503020204020204" pitchFamily="34" charset="0"/>
            </a:endParaRPr>
          </a:p>
          <a:p>
            <a:pPr>
              <a:spcAft>
                <a:spcPts val="600"/>
              </a:spcAft>
            </a:pPr>
            <a:r>
              <a:rPr lang="pl-PL" b="1" dirty="0"/>
              <a:t>Zabronione jest zaniżanie wartości szacunkowej zamówienia lub jego podział skutkujący zaniżeniem jego wartości szacunkowej</a:t>
            </a:r>
            <a:r>
              <a:rPr lang="pl-PL" dirty="0"/>
              <a:t>, przy czym ustalając wartość zamówienia należy wziąć pod uwagę </a:t>
            </a:r>
            <a:r>
              <a:rPr lang="pl-PL" dirty="0" smtClean="0"/>
              <a:t>konieczność łącznego </a:t>
            </a:r>
            <a:r>
              <a:rPr lang="pl-PL" dirty="0"/>
              <a:t>spełnienia </a:t>
            </a:r>
            <a:r>
              <a:rPr lang="pl-PL" dirty="0" smtClean="0"/>
              <a:t>trzech przesłanek :</a:t>
            </a:r>
            <a:endParaRPr lang="pl-PL" dirty="0"/>
          </a:p>
          <a:p>
            <a:pPr marL="285750" indent="-285750">
              <a:spcAft>
                <a:spcPts val="600"/>
              </a:spcAft>
              <a:buFont typeface="Arial" panose="020B0604020202020204" pitchFamily="34" charset="0"/>
              <a:buChar char="•"/>
            </a:pPr>
            <a:r>
              <a:rPr lang="pl-PL" dirty="0" smtClean="0"/>
              <a:t>tożsamość </a:t>
            </a:r>
            <a:r>
              <a:rPr lang="pl-PL" dirty="0" smtClean="0"/>
              <a:t>przedmiotowa (rodzajowa lub funkcjonalna),</a:t>
            </a:r>
            <a:endParaRPr lang="pl-PL" dirty="0" smtClean="0"/>
          </a:p>
          <a:p>
            <a:pPr marL="285750" indent="-285750">
              <a:spcAft>
                <a:spcPts val="600"/>
              </a:spcAft>
              <a:buFont typeface="Arial" panose="020B0604020202020204" pitchFamily="34" charset="0"/>
              <a:buChar char="•"/>
            </a:pPr>
            <a:r>
              <a:rPr lang="pl-PL" dirty="0" smtClean="0"/>
              <a:t>tożsamość czasowa,</a:t>
            </a:r>
          </a:p>
          <a:p>
            <a:pPr marL="285750" indent="-285750">
              <a:spcAft>
                <a:spcPts val="600"/>
              </a:spcAft>
              <a:buFont typeface="Arial" panose="020B0604020202020204" pitchFamily="34" charset="0"/>
              <a:buChar char="•"/>
            </a:pPr>
            <a:r>
              <a:rPr lang="pl-PL" dirty="0"/>
              <a:t>t</a:t>
            </a:r>
            <a:r>
              <a:rPr lang="pl-PL" dirty="0" smtClean="0"/>
              <a:t>ożsamość </a:t>
            </a:r>
            <a:r>
              <a:rPr lang="pl-PL" dirty="0" smtClean="0"/>
              <a:t>podmiotowa.</a:t>
            </a:r>
            <a:endParaRPr lang="pl-PL" b="1" dirty="0">
              <a:solidFill>
                <a:schemeClr val="tx1">
                  <a:lumMod val="75000"/>
                  <a:lumOff val="25000"/>
                </a:schemeClr>
              </a:solidFill>
              <a:latin typeface="Corbel" panose="020B0503020204020204" pitchFamily="34" charset="0"/>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537331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894090" y="2342039"/>
            <a:ext cx="7166319" cy="2739211"/>
          </a:xfrm>
          <a:prstGeom prst="rect">
            <a:avLst/>
          </a:prstGeom>
          <a:noFill/>
        </p:spPr>
        <p:txBody>
          <a:bodyPr wrap="square" rtlCol="0">
            <a:spAutoFit/>
          </a:bodyPr>
          <a:lstStyle/>
          <a:p>
            <a:pPr marL="285750" indent="-285750">
              <a:buFont typeface="Arial" panose="020B0604020202020204" pitchFamily="34" charset="0"/>
              <a:buChar char="•"/>
            </a:pPr>
            <a:r>
              <a:rPr lang="pl-PL" b="1" dirty="0" smtClean="0">
                <a:latin typeface="Corbel" panose="020B0503020204020204" pitchFamily="34" charset="0"/>
              </a:rPr>
              <a:t>Celem szacowania jest zastosowanie właściwej procedury </a:t>
            </a:r>
            <a:r>
              <a:rPr lang="pl-PL" dirty="0" smtClean="0">
                <a:latin typeface="Corbel" panose="020B0503020204020204" pitchFamily="34" charset="0"/>
              </a:rPr>
              <a:t>(</a:t>
            </a:r>
            <a:r>
              <a:rPr lang="pl-PL" dirty="0" err="1">
                <a:latin typeface="Corbel" panose="020B0503020204020204" pitchFamily="34" charset="0"/>
              </a:rPr>
              <a:t>P</a:t>
            </a:r>
            <a:r>
              <a:rPr lang="pl-PL" dirty="0" err="1" smtClean="0">
                <a:latin typeface="Corbel" panose="020B0503020204020204" pitchFamily="34" charset="0"/>
              </a:rPr>
              <a:t>zp</a:t>
            </a:r>
            <a:r>
              <a:rPr lang="pl-PL" dirty="0" smtClean="0">
                <a:latin typeface="Corbel" panose="020B0503020204020204" pitchFamily="34" charset="0"/>
              </a:rPr>
              <a:t> </a:t>
            </a:r>
            <a:r>
              <a:rPr lang="pl-PL" dirty="0">
                <a:latin typeface="Corbel" panose="020B0503020204020204" pitchFamily="34" charset="0"/>
              </a:rPr>
              <a:t>/ zasada </a:t>
            </a:r>
            <a:r>
              <a:rPr lang="pl-PL" dirty="0" smtClean="0">
                <a:latin typeface="Corbel" panose="020B0503020204020204" pitchFamily="34" charset="0"/>
              </a:rPr>
              <a:t>konkurencyjności </a:t>
            </a:r>
            <a:r>
              <a:rPr lang="pl-PL" dirty="0">
                <a:latin typeface="Corbel" panose="020B0503020204020204" pitchFamily="34" charset="0"/>
              </a:rPr>
              <a:t>/ rozeznanie rynku</a:t>
            </a:r>
            <a:r>
              <a:rPr lang="pl-PL" dirty="0" smtClean="0">
                <a:latin typeface="Corbel" panose="020B0503020204020204" pitchFamily="34" charset="0"/>
              </a:rPr>
              <a:t>)</a:t>
            </a:r>
          </a:p>
          <a:p>
            <a:endParaRPr lang="pl-PL" sz="2000" b="1" dirty="0">
              <a:latin typeface="Corbel" panose="020B0503020204020204" pitchFamily="34" charset="0"/>
            </a:endParaRPr>
          </a:p>
          <a:p>
            <a:pPr marL="285750" indent="-285750">
              <a:buFont typeface="Arial" panose="020B0604020202020204" pitchFamily="34" charset="0"/>
              <a:buChar char="•"/>
            </a:pPr>
            <a:r>
              <a:rPr lang="pl-PL" altLang="pl-PL" dirty="0"/>
              <a:t>Szacowanie jest </a:t>
            </a:r>
            <a:r>
              <a:rPr lang="pl-PL" altLang="pl-PL" dirty="0" smtClean="0"/>
              <a:t>istotne </a:t>
            </a:r>
            <a:r>
              <a:rPr lang="pl-PL" altLang="pl-PL" dirty="0"/>
              <a:t>szczególnie gdy wartość zamówienia </a:t>
            </a:r>
            <a:r>
              <a:rPr lang="pl-PL" altLang="pl-PL" b="1" dirty="0"/>
              <a:t>jest na granicy poszczególnych procedur </a:t>
            </a:r>
            <a:r>
              <a:rPr lang="pl-PL" altLang="pl-PL" dirty="0"/>
              <a:t>(zasada konkurencyjności /rozeznanie rynku).</a:t>
            </a:r>
          </a:p>
          <a:p>
            <a:endParaRPr lang="pl-PL" altLang="pl-PL" sz="800" dirty="0"/>
          </a:p>
          <a:p>
            <a:pPr marL="285750" indent="-285750">
              <a:buFont typeface="Arial" panose="020B0604020202020204" pitchFamily="34" charset="0"/>
              <a:buChar char="•"/>
            </a:pPr>
            <a:r>
              <a:rPr lang="pl-PL" altLang="pl-PL" dirty="0"/>
              <a:t>Zastosowanie nieodpowiedniej procedury przez beneficjenta </a:t>
            </a:r>
            <a:r>
              <a:rPr lang="pl-PL" altLang="pl-PL" dirty="0" smtClean="0"/>
              <a:t>skutkuje </a:t>
            </a:r>
            <a:r>
              <a:rPr lang="pl-PL" altLang="pl-PL" b="1" dirty="0" smtClean="0"/>
              <a:t>korektą </a:t>
            </a:r>
            <a:r>
              <a:rPr lang="pl-PL" altLang="pl-PL" b="1" dirty="0"/>
              <a:t>finansową</a:t>
            </a:r>
            <a:r>
              <a:rPr lang="pl-PL" altLang="pl-PL" dirty="0"/>
              <a:t>, gdy dojdzie do szkody </a:t>
            </a:r>
            <a:r>
              <a:rPr lang="pl-PL" altLang="pl-PL" dirty="0" smtClean="0"/>
              <a:t>w </a:t>
            </a:r>
            <a:r>
              <a:rPr lang="pl-PL" altLang="pl-PL" dirty="0"/>
              <a:t>budżecie UE.</a:t>
            </a:r>
          </a:p>
          <a:p>
            <a:endParaRPr lang="pl-PL" b="1" dirty="0">
              <a:solidFill>
                <a:schemeClr val="bg1"/>
              </a:solidFill>
              <a:latin typeface="Corbel" panose="020B0503020204020204" pitchFamily="34" charset="0"/>
            </a:endParaRP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2300066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736229"/>
            <a:ext cx="7166319" cy="4401205"/>
          </a:xfrm>
          <a:prstGeom prst="rect">
            <a:avLst/>
          </a:prstGeom>
          <a:noFill/>
        </p:spPr>
        <p:txBody>
          <a:bodyPr wrap="square" rtlCol="0">
            <a:spAutoFit/>
          </a:bodyPr>
          <a:lstStyle/>
          <a:p>
            <a:r>
              <a:rPr lang="pl-PL" dirty="0"/>
              <a:t>Zamówienia szacowane są na różnych poziomach</a:t>
            </a:r>
            <a:r>
              <a:rPr lang="pl-PL" dirty="0" smtClean="0"/>
              <a:t>:</a:t>
            </a:r>
          </a:p>
          <a:p>
            <a:endParaRPr lang="pl-PL" dirty="0"/>
          </a:p>
          <a:p>
            <a:pPr marL="342900" indent="-342900">
              <a:spcAft>
                <a:spcPts val="1200"/>
              </a:spcAft>
              <a:buFont typeface="+mj-lt"/>
              <a:buAutoNum type="arabicParenR"/>
            </a:pPr>
            <a:r>
              <a:rPr lang="pl-PL" dirty="0"/>
              <a:t>Beneficjenci </a:t>
            </a:r>
            <a:r>
              <a:rPr lang="pl-PL" b="1" dirty="0" smtClean="0"/>
              <a:t>niezobligowani </a:t>
            </a:r>
            <a:r>
              <a:rPr lang="pl-PL" b="1" dirty="0"/>
              <a:t>do stosowania PZP </a:t>
            </a:r>
            <a:r>
              <a:rPr lang="pl-PL" b="1" dirty="0" smtClean="0"/>
              <a:t>– </a:t>
            </a:r>
            <a:r>
              <a:rPr lang="pl-PL" dirty="0" smtClean="0"/>
              <a:t>szacowanie w odniesieniu </a:t>
            </a:r>
            <a:r>
              <a:rPr lang="pl-PL" dirty="0"/>
              <a:t>do danego </a:t>
            </a:r>
            <a:r>
              <a:rPr lang="pl-PL" dirty="0" smtClean="0"/>
              <a:t>projektu, </a:t>
            </a:r>
            <a:r>
              <a:rPr lang="pl-PL" dirty="0"/>
              <a:t>nawet jeśli podobne zamówienia beneficjenci </a:t>
            </a:r>
            <a:r>
              <a:rPr lang="pl-PL" dirty="0" smtClean="0"/>
              <a:t>realizują jednocześnie w </a:t>
            </a:r>
            <a:r>
              <a:rPr lang="pl-PL" dirty="0"/>
              <a:t>kilku innych projektach finansowanych z EFS czy też innych </a:t>
            </a:r>
            <a:r>
              <a:rPr lang="pl-PL" dirty="0" smtClean="0"/>
              <a:t>środków publicznych</a:t>
            </a:r>
          </a:p>
          <a:p>
            <a:pPr marL="342900" indent="-342900">
              <a:buFont typeface="+mj-lt"/>
              <a:buAutoNum type="arabicParenR"/>
            </a:pPr>
            <a:r>
              <a:rPr lang="pl-PL" dirty="0" smtClean="0"/>
              <a:t>Beneficjenci </a:t>
            </a:r>
            <a:r>
              <a:rPr lang="pl-PL" b="1" dirty="0" smtClean="0"/>
              <a:t>zobligowani do stosowania PZP – </a:t>
            </a:r>
            <a:r>
              <a:rPr lang="pl-PL" dirty="0" smtClean="0"/>
              <a:t>najpierw</a:t>
            </a:r>
            <a:r>
              <a:rPr lang="pl-PL" b="1" dirty="0" smtClean="0"/>
              <a:t> </a:t>
            </a:r>
            <a:r>
              <a:rPr lang="pl-PL" dirty="0" smtClean="0"/>
              <a:t>szacowanie    wartości zamówienia zgodnie z ustawą PZP (dla jednostki) </a:t>
            </a:r>
          </a:p>
          <a:p>
            <a:endParaRPr lang="pl-PL" dirty="0" smtClean="0"/>
          </a:p>
          <a:p>
            <a:endParaRPr lang="pl-PL" dirty="0"/>
          </a:p>
          <a:p>
            <a:endParaRPr lang="pl-PL" dirty="0" smtClean="0"/>
          </a:p>
          <a:p>
            <a:endParaRPr lang="pl-PL" dirty="0" smtClean="0"/>
          </a:p>
          <a:p>
            <a:r>
              <a:rPr lang="pl-PL" dirty="0" smtClean="0"/>
              <a:t>gdy wartość nie przekracza 130 tys. zł netto szacujemy wartość zamówień w odniesieniu do projektu</a:t>
            </a:r>
          </a:p>
          <a:p>
            <a:r>
              <a:rPr lang="pl-PL" dirty="0" smtClean="0"/>
              <a:t>							</a:t>
            </a:r>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
        <p:nvSpPr>
          <p:cNvPr id="2" name="Strzałka w prawo 1"/>
          <p:cNvSpPr/>
          <p:nvPr/>
        </p:nvSpPr>
        <p:spPr>
          <a:xfrm rot="5400000">
            <a:off x="3667601" y="4378372"/>
            <a:ext cx="77661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719497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16:creationId xmlns:a16="http://schemas.microsoft.com/office/drawing/2014/main" id="{8082770E-A68D-D742-84FA-CB2D5DB67A6B}"/>
              </a:ext>
            </a:extLst>
          </p:cNvPr>
          <p:cNvSpPr/>
          <p:nvPr/>
        </p:nvSpPr>
        <p:spPr>
          <a:xfrm>
            <a:off x="1" y="0"/>
            <a:ext cx="9143999" cy="6858000"/>
          </a:xfrm>
          <a:prstGeom prst="rect">
            <a:avLst/>
          </a:prstGeom>
          <a:solidFill>
            <a:srgbClr val="F4B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sp>
        <p:nvSpPr>
          <p:cNvPr id="10" name="pole tekstowe 9">
            <a:extLst>
              <a:ext uri="{FF2B5EF4-FFF2-40B4-BE49-F238E27FC236}">
                <a16:creationId xmlns:a16="http://schemas.microsoft.com/office/drawing/2014/main" id="{055EF324-F126-C347-ABA8-E61610B0796D}"/>
              </a:ext>
            </a:extLst>
          </p:cNvPr>
          <p:cNvSpPr txBox="1"/>
          <p:nvPr/>
        </p:nvSpPr>
        <p:spPr>
          <a:xfrm>
            <a:off x="472749" y="1624090"/>
            <a:ext cx="8285769" cy="4508927"/>
          </a:xfrm>
          <a:prstGeom prst="rect">
            <a:avLst/>
          </a:prstGeom>
          <a:noFill/>
        </p:spPr>
        <p:txBody>
          <a:bodyPr wrap="square" rtlCol="0">
            <a:spAutoFit/>
          </a:bodyPr>
          <a:lstStyle/>
          <a:p>
            <a:pPr algn="ctr"/>
            <a:r>
              <a:rPr lang="pl-PL" sz="2000" b="1" dirty="0"/>
              <a:t>Jak dokumentować szacowanie ?</a:t>
            </a:r>
          </a:p>
          <a:p>
            <a:endParaRPr lang="pl-PL" dirty="0" smtClean="0"/>
          </a:p>
          <a:p>
            <a:r>
              <a:rPr lang="pl-PL" i="1" dirty="0"/>
              <a:t>Szacowanie jest dokumentowane w sposób </a:t>
            </a:r>
            <a:r>
              <a:rPr lang="pl-PL" i="1" u="sng" dirty="0"/>
              <a:t>zapewniający właściwą ścieżkę audytu </a:t>
            </a:r>
            <a:r>
              <a:rPr lang="pl-PL" i="1" dirty="0"/>
              <a:t>(np. w zatwierdzonym wniosku o dofinansowanie projektu lub w notatce z szacowania)</a:t>
            </a:r>
            <a:endParaRPr lang="pl-PL" i="1" dirty="0" smtClean="0"/>
          </a:p>
          <a:p>
            <a:endParaRPr lang="pl-PL" dirty="0"/>
          </a:p>
          <a:p>
            <a:r>
              <a:rPr lang="pl-PL" dirty="0" smtClean="0"/>
              <a:t>Brak jednoznacznych wskazań jak notatka ma wyglądać i co </a:t>
            </a:r>
            <a:r>
              <a:rPr lang="pl-PL" dirty="0" smtClean="0"/>
              <a:t>zawierać.</a:t>
            </a:r>
            <a:endParaRPr lang="pl-PL" dirty="0" smtClean="0"/>
          </a:p>
          <a:p>
            <a:endParaRPr lang="pl-PL" dirty="0"/>
          </a:p>
          <a:p>
            <a:pPr>
              <a:spcAft>
                <a:spcPts val="600"/>
              </a:spcAft>
            </a:pPr>
            <a:r>
              <a:rPr lang="pl-PL" dirty="0" smtClean="0"/>
              <a:t>Dobra praktyka:</a:t>
            </a:r>
          </a:p>
          <a:p>
            <a:pPr marL="285750" indent="-285750">
              <a:spcAft>
                <a:spcPts val="600"/>
              </a:spcAft>
              <a:buFont typeface="Arial" panose="020B0604020202020204" pitchFamily="34" charset="0"/>
              <a:buChar char="•"/>
            </a:pPr>
            <a:r>
              <a:rPr lang="pl-PL" dirty="0" smtClean="0"/>
              <a:t>notatka sporządzona przed wyborem </a:t>
            </a:r>
            <a:r>
              <a:rPr lang="pl-PL" dirty="0"/>
              <a:t>właściwego trybu </a:t>
            </a:r>
            <a:r>
              <a:rPr lang="pl-PL" dirty="0" smtClean="0"/>
              <a:t>postępowania </a:t>
            </a:r>
            <a:r>
              <a:rPr lang="pl-PL" dirty="0"/>
              <a:t>(PZP, zasada konkurencyjności, rozeznanie rynku, czy brak trybu) </a:t>
            </a:r>
            <a:r>
              <a:rPr lang="pl-PL" dirty="0" smtClean="0"/>
              <a:t>lub tworzenia budżetu projektu; </a:t>
            </a:r>
            <a:endParaRPr lang="pl-PL" dirty="0"/>
          </a:p>
          <a:p>
            <a:pPr marL="285750" indent="-285750">
              <a:spcAft>
                <a:spcPts val="600"/>
              </a:spcAft>
              <a:buFont typeface="Arial" panose="020B0604020202020204" pitchFamily="34" charset="0"/>
              <a:buChar char="•"/>
            </a:pPr>
            <a:r>
              <a:rPr lang="pl-PL" dirty="0" smtClean="0"/>
              <a:t>notatka </a:t>
            </a:r>
            <a:r>
              <a:rPr lang="pl-PL" dirty="0"/>
              <a:t>powinna </a:t>
            </a:r>
            <a:r>
              <a:rPr lang="pl-PL" dirty="0" smtClean="0"/>
              <a:t>wskazywać </a:t>
            </a:r>
            <a:r>
              <a:rPr lang="pl-PL" dirty="0"/>
              <a:t>proces szacowania wartości zamówienia (np. </a:t>
            </a:r>
            <a:r>
              <a:rPr lang="pl-PL" dirty="0" smtClean="0"/>
              <a:t>ceny rynkowe </a:t>
            </a:r>
            <a:r>
              <a:rPr lang="pl-PL" dirty="0"/>
              <a:t>towarów i usług wyszukane na stronach internetowych </a:t>
            </a:r>
            <a:r>
              <a:rPr lang="pl-PL" dirty="0" smtClean="0"/>
              <a:t>potencjalnych wykonawców</a:t>
            </a:r>
            <a:r>
              <a:rPr lang="pl-PL" dirty="0"/>
              <a:t>, oferty potencjalnych </a:t>
            </a:r>
            <a:r>
              <a:rPr lang="pl-PL" dirty="0" smtClean="0"/>
              <a:t>wykonawców </a:t>
            </a:r>
            <a:r>
              <a:rPr lang="pl-PL" u="sng" dirty="0" smtClean="0"/>
              <a:t>wraz z ewentualnymi ofertami</a:t>
            </a:r>
            <a:r>
              <a:rPr lang="pl-PL" dirty="0" smtClean="0"/>
              <a:t>), </a:t>
            </a:r>
            <a:r>
              <a:rPr lang="pl-PL" dirty="0"/>
              <a:t>a nie tylko jego wynik – </a:t>
            </a:r>
            <a:r>
              <a:rPr lang="pl-PL" dirty="0" smtClean="0"/>
              <a:t>szacowaną wartość </a:t>
            </a:r>
            <a:r>
              <a:rPr lang="pl-PL" dirty="0" smtClean="0"/>
              <a:t>zamówienia;</a:t>
            </a:r>
            <a:endParaRPr lang="pl-PL" dirty="0" smtClean="0"/>
          </a:p>
          <a:p>
            <a:pPr marL="285750" indent="-285750">
              <a:spcAft>
                <a:spcPts val="600"/>
              </a:spcAft>
              <a:buFont typeface="Arial" panose="020B0604020202020204" pitchFamily="34" charset="0"/>
              <a:buChar char="•"/>
            </a:pPr>
            <a:r>
              <a:rPr lang="pl-PL" dirty="0"/>
              <a:t>p</a:t>
            </a:r>
            <a:r>
              <a:rPr lang="pl-PL" dirty="0" smtClean="0"/>
              <a:t>orównanie minimum 3 </a:t>
            </a:r>
            <a:r>
              <a:rPr lang="pl-PL" dirty="0" smtClean="0"/>
              <a:t>ofert. </a:t>
            </a:r>
            <a:endParaRPr lang="pl-PL" dirty="0" smtClean="0"/>
          </a:p>
        </p:txBody>
      </p:sp>
      <p:pic>
        <p:nvPicPr>
          <p:cNvPr id="11" name="Obraz 10">
            <a:extLst>
              <a:ext uri="{FF2B5EF4-FFF2-40B4-BE49-F238E27FC236}">
                <a16:creationId xmlns:a16="http://schemas.microsoft.com/office/drawing/2014/main" id="{514CA51E-A03A-6347-A9B6-70E2EE77F6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387050" y="-1225"/>
            <a:ext cx="756950" cy="1013193"/>
          </a:xfrm>
          <a:prstGeom prst="rect">
            <a:avLst/>
          </a:prstGeom>
        </p:spPr>
      </p:pic>
      <p:sp>
        <p:nvSpPr>
          <p:cNvPr id="9" name="Prostokąt 8">
            <a:extLst>
              <a:ext uri="{FF2B5EF4-FFF2-40B4-BE49-F238E27FC236}">
                <a16:creationId xmlns:a16="http://schemas.microsoft.com/office/drawing/2014/main" id="{2CFB3445-1724-EE4E-9726-0DABE7D1134A}"/>
              </a:ext>
            </a:extLst>
          </p:cNvPr>
          <p:cNvSpPr/>
          <p:nvPr/>
        </p:nvSpPr>
        <p:spPr>
          <a:xfrm>
            <a:off x="2105779" y="6291554"/>
            <a:ext cx="4932442" cy="566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dirty="0"/>
          </a:p>
        </p:txBody>
      </p:sp>
      <p:grpSp>
        <p:nvGrpSpPr>
          <p:cNvPr id="12" name="Grupa 11">
            <a:extLst>
              <a:ext uri="{FF2B5EF4-FFF2-40B4-BE49-F238E27FC236}">
                <a16:creationId xmlns:a16="http://schemas.microsoft.com/office/drawing/2014/main" id="{823A49C6-8B9D-A340-9089-0D7F0828B1E5}"/>
              </a:ext>
            </a:extLst>
          </p:cNvPr>
          <p:cNvGrpSpPr/>
          <p:nvPr/>
        </p:nvGrpSpPr>
        <p:grpSpPr>
          <a:xfrm>
            <a:off x="2475425" y="6349429"/>
            <a:ext cx="4158614" cy="491966"/>
            <a:chOff x="0" y="0"/>
            <a:chExt cx="6259195" cy="741045"/>
          </a:xfrm>
        </p:grpSpPr>
        <p:pic>
          <p:nvPicPr>
            <p:cNvPr id="13" name="Picture 3" descr="FE-POZIOM-Kolor-RGB">
              <a:extLst>
                <a:ext uri="{FF2B5EF4-FFF2-40B4-BE49-F238E27FC236}">
                  <a16:creationId xmlns:a16="http://schemas.microsoft.com/office/drawing/2014/main" id="{ED4C066C-A92F-F544-99F4-DE0A7E4FA00E}"/>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0" y="0"/>
              <a:ext cx="1342390" cy="741045"/>
            </a:xfrm>
            <a:prstGeom prst="rect">
              <a:avLst/>
            </a:prstGeom>
            <a:solidFill>
              <a:schemeClr val="bg1"/>
            </a:solidFill>
            <a:ln w="9525">
              <a:noFill/>
              <a:miter lim="800000"/>
              <a:headEnd/>
              <a:tailEnd/>
            </a:ln>
          </p:spPr>
        </p:pic>
        <p:pic>
          <p:nvPicPr>
            <p:cNvPr id="14" name="Obraz 13">
              <a:extLst>
                <a:ext uri="{FF2B5EF4-FFF2-40B4-BE49-F238E27FC236}">
                  <a16:creationId xmlns:a16="http://schemas.microsoft.com/office/drawing/2014/main" id="{C61C17F7-3CFA-E841-B7B0-7D83307C75C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19575" y="47625"/>
              <a:ext cx="2039620" cy="610235"/>
            </a:xfrm>
            <a:prstGeom prst="rect">
              <a:avLst/>
            </a:prstGeom>
          </p:spPr>
        </p:pic>
        <p:pic>
          <p:nvPicPr>
            <p:cNvPr id="15" name="Obraz 14">
              <a:extLst>
                <a:ext uri="{FF2B5EF4-FFF2-40B4-BE49-F238E27FC236}">
                  <a16:creationId xmlns:a16="http://schemas.microsoft.com/office/drawing/2014/main" id="{E23CA22D-96B3-1F4A-8B86-71F3E4EEFD0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62300" y="180975"/>
              <a:ext cx="989965" cy="359410"/>
            </a:xfrm>
            <a:prstGeom prst="rect">
              <a:avLst/>
            </a:prstGeom>
          </p:spPr>
        </p:pic>
        <p:pic>
          <p:nvPicPr>
            <p:cNvPr id="16" name="Obraz 15" descr="znak_barw_rp_poziom_szara_ramka_rgb">
              <a:extLst>
                <a:ext uri="{FF2B5EF4-FFF2-40B4-BE49-F238E27FC236}">
                  <a16:creationId xmlns:a16="http://schemas.microsoft.com/office/drawing/2014/main" id="{2FF1E2FB-F9A9-584D-8E48-B31E567779BE}"/>
                </a:ext>
              </a:extLst>
            </p:cNvPr>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409700" y="95250"/>
              <a:ext cx="1706245" cy="568325"/>
            </a:xfrm>
            <a:prstGeom prst="rect">
              <a:avLst/>
            </a:prstGeom>
            <a:noFill/>
            <a:ln>
              <a:noFill/>
            </a:ln>
          </p:spPr>
        </p:pic>
      </p:grpSp>
      <p:sp>
        <p:nvSpPr>
          <p:cNvPr id="17" name="Tytuł 1">
            <a:extLst>
              <a:ext uri="{FF2B5EF4-FFF2-40B4-BE49-F238E27FC236}">
                <a16:creationId xmlns:a16="http://schemas.microsoft.com/office/drawing/2014/main" id="{76081CEB-5A4B-6748-B981-A5EE6A6D6EA4}"/>
              </a:ext>
            </a:extLst>
          </p:cNvPr>
          <p:cNvSpPr txBox="1">
            <a:spLocks/>
          </p:cNvSpPr>
          <p:nvPr/>
        </p:nvSpPr>
        <p:spPr>
          <a:xfrm>
            <a:off x="0" y="-7015"/>
            <a:ext cx="8387049" cy="1018983"/>
          </a:xfrm>
          <a:prstGeom prst="rect">
            <a:avLst/>
          </a:prstGeom>
          <a:solidFill>
            <a:srgbClr val="FD9933"/>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Corbel" panose="020B0503020204020204" pitchFamily="34" charset="0"/>
              </a:rPr>
              <a:t>SZACOWANIE WARTOŚCI ZAMÓWIENIA</a:t>
            </a:r>
          </a:p>
        </p:txBody>
      </p:sp>
      <p:sp>
        <p:nvSpPr>
          <p:cNvPr id="18" name="Ramka 17">
            <a:extLst>
              <a:ext uri="{FF2B5EF4-FFF2-40B4-BE49-F238E27FC236}">
                <a16:creationId xmlns:a16="http://schemas.microsoft.com/office/drawing/2014/main" id="{72D5852F-A6AC-374B-A923-F43FE9D1F4CA}"/>
              </a:ext>
            </a:extLst>
          </p:cNvPr>
          <p:cNvSpPr/>
          <p:nvPr/>
        </p:nvSpPr>
        <p:spPr>
          <a:xfrm>
            <a:off x="343428" y="172210"/>
            <a:ext cx="7295640" cy="578887"/>
          </a:xfrm>
          <a:prstGeom prst="frame">
            <a:avLst>
              <a:gd name="adj1" fmla="val 219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350">
              <a:solidFill>
                <a:schemeClr val="tx1"/>
              </a:solidFill>
            </a:endParaRPr>
          </a:p>
        </p:txBody>
      </p:sp>
    </p:spTree>
    <p:extLst>
      <p:ext uri="{BB962C8B-B14F-4D97-AF65-F5344CB8AC3E}">
        <p14:creationId xmlns:p14="http://schemas.microsoft.com/office/powerpoint/2010/main" val="3512070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14477</TotalTime>
  <Words>2809</Words>
  <Application>Microsoft Office PowerPoint</Application>
  <PresentationFormat>Pokaz na ekranie (4:3)</PresentationFormat>
  <Paragraphs>262</Paragraphs>
  <Slides>30</Slides>
  <Notes>30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30</vt:i4>
      </vt:variant>
    </vt:vector>
  </HeadingPairs>
  <TitlesOfParts>
    <vt:vector size="35" baseType="lpstr">
      <vt:lpstr>Arial</vt:lpstr>
      <vt:lpstr>Calibri</vt:lpstr>
      <vt:lpstr>Calibri Light</vt:lpstr>
      <vt:lpstr>Corbel</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Stefan Augustyn</dc:creator>
  <cp:lastModifiedBy>Paweł Cychowski</cp:lastModifiedBy>
  <cp:revision>436</cp:revision>
  <cp:lastPrinted>2019-11-21T14:04:44Z</cp:lastPrinted>
  <dcterms:created xsi:type="dcterms:W3CDTF">2019-03-28T17:21:16Z</dcterms:created>
  <dcterms:modified xsi:type="dcterms:W3CDTF">2021-03-30T08:01:09Z</dcterms:modified>
</cp:coreProperties>
</file>