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641" r:id="rId2"/>
    <p:sldId id="887" r:id="rId3"/>
    <p:sldId id="922" r:id="rId4"/>
    <p:sldId id="896" r:id="rId5"/>
    <p:sldId id="257" r:id="rId6"/>
    <p:sldId id="895" r:id="rId7"/>
    <p:sldId id="897" r:id="rId8"/>
    <p:sldId id="898" r:id="rId9"/>
    <p:sldId id="899" r:id="rId10"/>
    <p:sldId id="914" r:id="rId11"/>
    <p:sldId id="900" r:id="rId12"/>
    <p:sldId id="926" r:id="rId13"/>
    <p:sldId id="927" r:id="rId14"/>
    <p:sldId id="901" r:id="rId15"/>
    <p:sldId id="902" r:id="rId16"/>
    <p:sldId id="917" r:id="rId17"/>
    <p:sldId id="903" r:id="rId18"/>
    <p:sldId id="904" r:id="rId19"/>
    <p:sldId id="907" r:id="rId20"/>
    <p:sldId id="908" r:id="rId21"/>
    <p:sldId id="924" r:id="rId22"/>
    <p:sldId id="925" r:id="rId23"/>
    <p:sldId id="909" r:id="rId24"/>
    <p:sldId id="910" r:id="rId25"/>
    <p:sldId id="928" r:id="rId26"/>
    <p:sldId id="915" r:id="rId27"/>
    <p:sldId id="911" r:id="rId28"/>
    <p:sldId id="912" r:id="rId29"/>
    <p:sldId id="916" r:id="rId30"/>
    <p:sldId id="923" r:id="rId31"/>
    <p:sldId id="919" r:id="rId32"/>
    <p:sldId id="920" r:id="rId33"/>
    <p:sldId id="921" r:id="rId34"/>
    <p:sldId id="913" r:id="rId35"/>
    <p:sldId id="829"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3"/>
    <a:srgbClr val="424242"/>
    <a:srgbClr val="1691B3"/>
    <a:srgbClr val="1F88BA"/>
    <a:srgbClr val="FF7E79"/>
    <a:srgbClr val="7780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54"/>
    <p:restoredTop sz="95878"/>
  </p:normalViewPr>
  <p:slideViewPr>
    <p:cSldViewPr snapToGrid="0" snapToObjects="1">
      <p:cViewPr varScale="1">
        <p:scale>
          <a:sx n="127" d="100"/>
          <a:sy n="127" d="100"/>
        </p:scale>
        <p:origin x="840" y="120"/>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78F458B-82B8-4529-B2A9-FC76B8138620}" type="datetimeFigureOut">
              <a:rPr lang="pl-PL" smtClean="0"/>
              <a:t>13.12.2021</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A8E16E0-6654-474A-A804-25232EC6064F}" type="slidenum">
              <a:rPr lang="pl-PL" smtClean="0"/>
              <a:t>‹#›</a:t>
            </a:fld>
            <a:endParaRPr lang="pl-PL"/>
          </a:p>
        </p:txBody>
      </p:sp>
    </p:spTree>
    <p:extLst>
      <p:ext uri="{BB962C8B-B14F-4D97-AF65-F5344CB8AC3E}">
        <p14:creationId xmlns:p14="http://schemas.microsoft.com/office/powerpoint/2010/main" val="3003519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367213-CBEA-B546-B785-300BF32D92FD}" type="datetimeFigureOut">
              <a:rPr lang="pl-PL" smtClean="0"/>
              <a:t>13.12.2021</a:t>
            </a:fld>
            <a:endParaRPr lang="pl-PL"/>
          </a:p>
        </p:txBody>
      </p:sp>
      <p:sp>
        <p:nvSpPr>
          <p:cNvPr id="4" name="Symbol zastępczy obrazu slajd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D94667-3757-7946-BD83-3C11C5F7B2FD}" type="slidenum">
              <a:rPr lang="pl-PL" smtClean="0"/>
              <a:t>‹#›</a:t>
            </a:fld>
            <a:endParaRPr lang="pl-PL"/>
          </a:p>
        </p:txBody>
      </p:sp>
    </p:spTree>
    <p:extLst>
      <p:ext uri="{BB962C8B-B14F-4D97-AF65-F5344CB8AC3E}">
        <p14:creationId xmlns:p14="http://schemas.microsoft.com/office/powerpoint/2010/main" val="3119730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a:t>
            </a:fld>
            <a:endParaRPr lang="pl-PL"/>
          </a:p>
        </p:txBody>
      </p:sp>
    </p:spTree>
    <p:extLst>
      <p:ext uri="{BB962C8B-B14F-4D97-AF65-F5344CB8AC3E}">
        <p14:creationId xmlns:p14="http://schemas.microsoft.com/office/powerpoint/2010/main" val="201200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10</a:t>
            </a:fld>
            <a:endParaRPr lang="pl-PL"/>
          </a:p>
        </p:txBody>
      </p:sp>
    </p:spTree>
    <p:extLst>
      <p:ext uri="{BB962C8B-B14F-4D97-AF65-F5344CB8AC3E}">
        <p14:creationId xmlns:p14="http://schemas.microsoft.com/office/powerpoint/2010/main" val="2703665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11</a:t>
            </a:fld>
            <a:endParaRPr lang="pl-PL"/>
          </a:p>
        </p:txBody>
      </p:sp>
    </p:spTree>
    <p:extLst>
      <p:ext uri="{BB962C8B-B14F-4D97-AF65-F5344CB8AC3E}">
        <p14:creationId xmlns:p14="http://schemas.microsoft.com/office/powerpoint/2010/main" val="3237600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12</a:t>
            </a:fld>
            <a:endParaRPr lang="pl-PL"/>
          </a:p>
        </p:txBody>
      </p:sp>
    </p:spTree>
    <p:extLst>
      <p:ext uri="{BB962C8B-B14F-4D97-AF65-F5344CB8AC3E}">
        <p14:creationId xmlns:p14="http://schemas.microsoft.com/office/powerpoint/2010/main" val="669482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13</a:t>
            </a:fld>
            <a:endParaRPr lang="pl-PL"/>
          </a:p>
        </p:txBody>
      </p:sp>
    </p:spTree>
    <p:extLst>
      <p:ext uri="{BB962C8B-B14F-4D97-AF65-F5344CB8AC3E}">
        <p14:creationId xmlns:p14="http://schemas.microsoft.com/office/powerpoint/2010/main" val="4138070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14</a:t>
            </a:fld>
            <a:endParaRPr lang="pl-PL"/>
          </a:p>
        </p:txBody>
      </p:sp>
    </p:spTree>
    <p:extLst>
      <p:ext uri="{BB962C8B-B14F-4D97-AF65-F5344CB8AC3E}">
        <p14:creationId xmlns:p14="http://schemas.microsoft.com/office/powerpoint/2010/main" val="773564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15</a:t>
            </a:fld>
            <a:endParaRPr lang="pl-PL"/>
          </a:p>
        </p:txBody>
      </p:sp>
    </p:spTree>
    <p:extLst>
      <p:ext uri="{BB962C8B-B14F-4D97-AF65-F5344CB8AC3E}">
        <p14:creationId xmlns:p14="http://schemas.microsoft.com/office/powerpoint/2010/main" val="1643681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16</a:t>
            </a:fld>
            <a:endParaRPr lang="pl-PL"/>
          </a:p>
        </p:txBody>
      </p:sp>
    </p:spTree>
    <p:extLst>
      <p:ext uri="{BB962C8B-B14F-4D97-AF65-F5344CB8AC3E}">
        <p14:creationId xmlns:p14="http://schemas.microsoft.com/office/powerpoint/2010/main" val="2009606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17</a:t>
            </a:fld>
            <a:endParaRPr lang="pl-PL"/>
          </a:p>
        </p:txBody>
      </p:sp>
    </p:spTree>
    <p:extLst>
      <p:ext uri="{BB962C8B-B14F-4D97-AF65-F5344CB8AC3E}">
        <p14:creationId xmlns:p14="http://schemas.microsoft.com/office/powerpoint/2010/main" val="4252613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18</a:t>
            </a:fld>
            <a:endParaRPr lang="pl-PL"/>
          </a:p>
        </p:txBody>
      </p:sp>
    </p:spTree>
    <p:extLst>
      <p:ext uri="{BB962C8B-B14F-4D97-AF65-F5344CB8AC3E}">
        <p14:creationId xmlns:p14="http://schemas.microsoft.com/office/powerpoint/2010/main" val="2455034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19</a:t>
            </a:fld>
            <a:endParaRPr lang="pl-PL"/>
          </a:p>
        </p:txBody>
      </p:sp>
    </p:spTree>
    <p:extLst>
      <p:ext uri="{BB962C8B-B14F-4D97-AF65-F5344CB8AC3E}">
        <p14:creationId xmlns:p14="http://schemas.microsoft.com/office/powerpoint/2010/main" val="1972939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a:t>
            </a:fld>
            <a:endParaRPr lang="pl-PL"/>
          </a:p>
        </p:txBody>
      </p:sp>
    </p:spTree>
    <p:extLst>
      <p:ext uri="{BB962C8B-B14F-4D97-AF65-F5344CB8AC3E}">
        <p14:creationId xmlns:p14="http://schemas.microsoft.com/office/powerpoint/2010/main" val="1445598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20</a:t>
            </a:fld>
            <a:endParaRPr lang="pl-PL"/>
          </a:p>
        </p:txBody>
      </p:sp>
    </p:spTree>
    <p:extLst>
      <p:ext uri="{BB962C8B-B14F-4D97-AF65-F5344CB8AC3E}">
        <p14:creationId xmlns:p14="http://schemas.microsoft.com/office/powerpoint/2010/main" val="163275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21</a:t>
            </a:fld>
            <a:endParaRPr lang="pl-PL"/>
          </a:p>
        </p:txBody>
      </p:sp>
    </p:spTree>
    <p:extLst>
      <p:ext uri="{BB962C8B-B14F-4D97-AF65-F5344CB8AC3E}">
        <p14:creationId xmlns:p14="http://schemas.microsoft.com/office/powerpoint/2010/main" val="1433038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22</a:t>
            </a:fld>
            <a:endParaRPr lang="pl-PL"/>
          </a:p>
        </p:txBody>
      </p:sp>
    </p:spTree>
    <p:extLst>
      <p:ext uri="{BB962C8B-B14F-4D97-AF65-F5344CB8AC3E}">
        <p14:creationId xmlns:p14="http://schemas.microsoft.com/office/powerpoint/2010/main" val="947313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23</a:t>
            </a:fld>
            <a:endParaRPr lang="pl-PL"/>
          </a:p>
        </p:txBody>
      </p:sp>
    </p:spTree>
    <p:extLst>
      <p:ext uri="{BB962C8B-B14F-4D97-AF65-F5344CB8AC3E}">
        <p14:creationId xmlns:p14="http://schemas.microsoft.com/office/powerpoint/2010/main" val="2818955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24</a:t>
            </a:fld>
            <a:endParaRPr lang="pl-PL"/>
          </a:p>
        </p:txBody>
      </p:sp>
    </p:spTree>
    <p:extLst>
      <p:ext uri="{BB962C8B-B14F-4D97-AF65-F5344CB8AC3E}">
        <p14:creationId xmlns:p14="http://schemas.microsoft.com/office/powerpoint/2010/main" val="3363790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25</a:t>
            </a:fld>
            <a:endParaRPr lang="pl-PL"/>
          </a:p>
        </p:txBody>
      </p:sp>
    </p:spTree>
    <p:extLst>
      <p:ext uri="{BB962C8B-B14F-4D97-AF65-F5344CB8AC3E}">
        <p14:creationId xmlns:p14="http://schemas.microsoft.com/office/powerpoint/2010/main" val="12131728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26</a:t>
            </a:fld>
            <a:endParaRPr lang="pl-PL"/>
          </a:p>
        </p:txBody>
      </p:sp>
    </p:spTree>
    <p:extLst>
      <p:ext uri="{BB962C8B-B14F-4D97-AF65-F5344CB8AC3E}">
        <p14:creationId xmlns:p14="http://schemas.microsoft.com/office/powerpoint/2010/main" val="180733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27</a:t>
            </a:fld>
            <a:endParaRPr lang="pl-PL"/>
          </a:p>
        </p:txBody>
      </p:sp>
    </p:spTree>
    <p:extLst>
      <p:ext uri="{BB962C8B-B14F-4D97-AF65-F5344CB8AC3E}">
        <p14:creationId xmlns:p14="http://schemas.microsoft.com/office/powerpoint/2010/main" val="3603439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28</a:t>
            </a:fld>
            <a:endParaRPr lang="pl-PL"/>
          </a:p>
        </p:txBody>
      </p:sp>
    </p:spTree>
    <p:extLst>
      <p:ext uri="{BB962C8B-B14F-4D97-AF65-F5344CB8AC3E}">
        <p14:creationId xmlns:p14="http://schemas.microsoft.com/office/powerpoint/2010/main" val="9012903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29</a:t>
            </a:fld>
            <a:endParaRPr lang="pl-PL"/>
          </a:p>
        </p:txBody>
      </p:sp>
    </p:spTree>
    <p:extLst>
      <p:ext uri="{BB962C8B-B14F-4D97-AF65-F5344CB8AC3E}">
        <p14:creationId xmlns:p14="http://schemas.microsoft.com/office/powerpoint/2010/main" val="333658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a:t>
            </a:fld>
            <a:endParaRPr lang="pl-PL"/>
          </a:p>
        </p:txBody>
      </p:sp>
    </p:spTree>
    <p:extLst>
      <p:ext uri="{BB962C8B-B14F-4D97-AF65-F5344CB8AC3E}">
        <p14:creationId xmlns:p14="http://schemas.microsoft.com/office/powerpoint/2010/main" val="22778650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30</a:t>
            </a:fld>
            <a:endParaRPr lang="pl-PL"/>
          </a:p>
        </p:txBody>
      </p:sp>
    </p:spTree>
    <p:extLst>
      <p:ext uri="{BB962C8B-B14F-4D97-AF65-F5344CB8AC3E}">
        <p14:creationId xmlns:p14="http://schemas.microsoft.com/office/powerpoint/2010/main" val="1537976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31</a:t>
            </a:fld>
            <a:endParaRPr lang="pl-PL"/>
          </a:p>
        </p:txBody>
      </p:sp>
    </p:spTree>
    <p:extLst>
      <p:ext uri="{BB962C8B-B14F-4D97-AF65-F5344CB8AC3E}">
        <p14:creationId xmlns:p14="http://schemas.microsoft.com/office/powerpoint/2010/main" val="15139473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32</a:t>
            </a:fld>
            <a:endParaRPr lang="pl-PL"/>
          </a:p>
        </p:txBody>
      </p:sp>
    </p:spTree>
    <p:extLst>
      <p:ext uri="{BB962C8B-B14F-4D97-AF65-F5344CB8AC3E}">
        <p14:creationId xmlns:p14="http://schemas.microsoft.com/office/powerpoint/2010/main" val="17424531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33</a:t>
            </a:fld>
            <a:endParaRPr lang="pl-PL"/>
          </a:p>
        </p:txBody>
      </p:sp>
    </p:spTree>
    <p:extLst>
      <p:ext uri="{BB962C8B-B14F-4D97-AF65-F5344CB8AC3E}">
        <p14:creationId xmlns:p14="http://schemas.microsoft.com/office/powerpoint/2010/main" val="4112775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34</a:t>
            </a:fld>
            <a:endParaRPr lang="pl-PL"/>
          </a:p>
        </p:txBody>
      </p:sp>
    </p:spTree>
    <p:extLst>
      <p:ext uri="{BB962C8B-B14F-4D97-AF65-F5344CB8AC3E}">
        <p14:creationId xmlns:p14="http://schemas.microsoft.com/office/powerpoint/2010/main" val="15613074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35</a:t>
            </a:fld>
            <a:endParaRPr lang="pl-PL"/>
          </a:p>
        </p:txBody>
      </p:sp>
    </p:spTree>
    <p:extLst>
      <p:ext uri="{BB962C8B-B14F-4D97-AF65-F5344CB8AC3E}">
        <p14:creationId xmlns:p14="http://schemas.microsoft.com/office/powerpoint/2010/main" val="14170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4</a:t>
            </a:fld>
            <a:endParaRPr lang="pl-PL"/>
          </a:p>
        </p:txBody>
      </p:sp>
    </p:spTree>
    <p:extLst>
      <p:ext uri="{BB962C8B-B14F-4D97-AF65-F5344CB8AC3E}">
        <p14:creationId xmlns:p14="http://schemas.microsoft.com/office/powerpoint/2010/main" val="355549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5</a:t>
            </a:fld>
            <a:endParaRPr lang="pl-PL"/>
          </a:p>
        </p:txBody>
      </p:sp>
    </p:spTree>
    <p:extLst>
      <p:ext uri="{BB962C8B-B14F-4D97-AF65-F5344CB8AC3E}">
        <p14:creationId xmlns:p14="http://schemas.microsoft.com/office/powerpoint/2010/main" val="1326071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6</a:t>
            </a:fld>
            <a:endParaRPr lang="pl-PL"/>
          </a:p>
        </p:txBody>
      </p:sp>
    </p:spTree>
    <p:extLst>
      <p:ext uri="{BB962C8B-B14F-4D97-AF65-F5344CB8AC3E}">
        <p14:creationId xmlns:p14="http://schemas.microsoft.com/office/powerpoint/2010/main" val="1093750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7</a:t>
            </a:fld>
            <a:endParaRPr lang="pl-PL"/>
          </a:p>
        </p:txBody>
      </p:sp>
    </p:spTree>
    <p:extLst>
      <p:ext uri="{BB962C8B-B14F-4D97-AF65-F5344CB8AC3E}">
        <p14:creationId xmlns:p14="http://schemas.microsoft.com/office/powerpoint/2010/main" val="4199934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8</a:t>
            </a:fld>
            <a:endParaRPr lang="pl-PL"/>
          </a:p>
        </p:txBody>
      </p:sp>
    </p:spTree>
    <p:extLst>
      <p:ext uri="{BB962C8B-B14F-4D97-AF65-F5344CB8AC3E}">
        <p14:creationId xmlns:p14="http://schemas.microsoft.com/office/powerpoint/2010/main" val="4255920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9</a:t>
            </a:fld>
            <a:endParaRPr lang="pl-PL"/>
          </a:p>
        </p:txBody>
      </p:sp>
    </p:spTree>
    <p:extLst>
      <p:ext uri="{BB962C8B-B14F-4D97-AF65-F5344CB8AC3E}">
        <p14:creationId xmlns:p14="http://schemas.microsoft.com/office/powerpoint/2010/main" val="2918406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13.12.2021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9525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13.12.2021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7898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13.12.2021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2369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13.12.2021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79797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DDBBDFE0-9D34-CF45-B062-39AACD357292}" type="datetimeFigureOut">
              <a:rPr lang="pl-PL" smtClean="0"/>
              <a:t>13.12.2021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5218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DBBDFE0-9D34-CF45-B062-39AACD357292}" type="datetimeFigureOut">
              <a:rPr lang="pl-PL" smtClean="0"/>
              <a:t>13.12.2021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3195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DBBDFE0-9D34-CF45-B062-39AACD357292}" type="datetimeFigureOut">
              <a:rPr lang="pl-PL" smtClean="0"/>
              <a:t>13.12.2021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23948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DBBDFE0-9D34-CF45-B062-39AACD357292}" type="datetimeFigureOut">
              <a:rPr lang="pl-PL" smtClean="0"/>
              <a:t>13.12.2021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02033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BDFE0-9D34-CF45-B062-39AACD357292}" type="datetimeFigureOut">
              <a:rPr lang="pl-PL" smtClean="0"/>
              <a:t>13.12.2021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7212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13.12.2021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0878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13.12.2021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5936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BDFE0-9D34-CF45-B062-39AACD357292}" type="datetimeFigureOut">
              <a:rPr lang="pl-PL" smtClean="0"/>
              <a:t>13.12.2021</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34E48-8714-2247-B922-CE6B281080DE}" type="slidenum">
              <a:rPr lang="pl-PL" smtClean="0"/>
              <a:t>‹#›</a:t>
            </a:fld>
            <a:endParaRPr lang="pl-PL"/>
          </a:p>
        </p:txBody>
      </p:sp>
    </p:spTree>
    <p:extLst>
      <p:ext uri="{BB962C8B-B14F-4D97-AF65-F5344CB8AC3E}">
        <p14:creationId xmlns:p14="http://schemas.microsoft.com/office/powerpoint/2010/main" val="17879826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Obraz 21">
            <a:extLst>
              <a:ext uri="{FF2B5EF4-FFF2-40B4-BE49-F238E27FC236}">
                <a16:creationId xmlns:a16="http://schemas.microsoft.com/office/drawing/2014/main" id="{283F60F4-62D1-ED49-B881-7E049E0924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 name="Obraz 2">
            <a:extLst>
              <a:ext uri="{FF2B5EF4-FFF2-40B4-BE49-F238E27FC236}">
                <a16:creationId xmlns:a16="http://schemas.microsoft.com/office/drawing/2014/main" id="{AF8327CD-52E2-0541-A0CF-17CE91C9FB8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4" name="Prostokąt 3">
            <a:extLst>
              <a:ext uri="{FF2B5EF4-FFF2-40B4-BE49-F238E27FC236}">
                <a16:creationId xmlns:a16="http://schemas.microsoft.com/office/drawing/2014/main" id="{20FF0B2D-DE5B-0943-AA84-583F974C5635}"/>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5" name="Ramka 4">
            <a:extLst>
              <a:ext uri="{FF2B5EF4-FFF2-40B4-BE49-F238E27FC236}">
                <a16:creationId xmlns:a16="http://schemas.microsoft.com/office/drawing/2014/main" id="{A9A5C058-9FA9-EF44-8139-958AD43515F9}"/>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6" name="pole tekstowe 5">
            <a:extLst>
              <a:ext uri="{FF2B5EF4-FFF2-40B4-BE49-F238E27FC236}">
                <a16:creationId xmlns:a16="http://schemas.microsoft.com/office/drawing/2014/main" id="{485BAF59-1728-0D4D-B899-035115C644E4}"/>
              </a:ext>
            </a:extLst>
          </p:cNvPr>
          <p:cNvSpPr txBox="1"/>
          <p:nvPr/>
        </p:nvSpPr>
        <p:spPr>
          <a:xfrm>
            <a:off x="352011" y="2919092"/>
            <a:ext cx="4622400" cy="1338828"/>
          </a:xfrm>
          <a:prstGeom prst="rect">
            <a:avLst/>
          </a:prstGeom>
          <a:noFill/>
        </p:spPr>
        <p:txBody>
          <a:bodyPr wrap="square" rtlCol="0">
            <a:spAutoFit/>
          </a:bodyPr>
          <a:lstStyle/>
          <a:p>
            <a:r>
              <a:rPr lang="pl-PL" sz="2700" b="1" dirty="0">
                <a:solidFill>
                  <a:schemeClr val="bg1"/>
                </a:solidFill>
                <a:latin typeface="Corbel" panose="020B0503020204020204" pitchFamily="34" charset="0"/>
              </a:rPr>
              <a:t>PRZEPROWADZANIE ZAMÓWIEŃ </a:t>
            </a:r>
          </a:p>
          <a:p>
            <a:r>
              <a:rPr lang="pl-PL" sz="2700" b="1" dirty="0">
                <a:solidFill>
                  <a:schemeClr val="bg1"/>
                </a:solidFill>
                <a:latin typeface="Corbel" panose="020B0503020204020204" pitchFamily="34" charset="0"/>
              </a:rPr>
              <a:t>W RAMACH PROJEKTU</a:t>
            </a:r>
          </a:p>
        </p:txBody>
      </p:sp>
      <p:sp>
        <p:nvSpPr>
          <p:cNvPr id="7" name="Prostokąt 6">
            <a:extLst>
              <a:ext uri="{FF2B5EF4-FFF2-40B4-BE49-F238E27FC236}">
                <a16:creationId xmlns:a16="http://schemas.microsoft.com/office/drawing/2014/main" id="{4A48C0B4-2306-204C-A26F-967068897B47}"/>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1" name="pole tekstowe 10">
            <a:extLst>
              <a:ext uri="{FF2B5EF4-FFF2-40B4-BE49-F238E27FC236}">
                <a16:creationId xmlns:a16="http://schemas.microsoft.com/office/drawing/2014/main" id="{045C7F36-E184-1741-9CCE-05AE7DC34E45}"/>
              </a:ext>
            </a:extLst>
          </p:cNvPr>
          <p:cNvSpPr txBox="1"/>
          <p:nvPr/>
        </p:nvSpPr>
        <p:spPr>
          <a:xfrm>
            <a:off x="352011" y="5201725"/>
            <a:ext cx="2007231" cy="461665"/>
          </a:xfrm>
          <a:prstGeom prst="rect">
            <a:avLst/>
          </a:prstGeom>
          <a:noFill/>
        </p:spPr>
        <p:txBody>
          <a:bodyPr wrap="square" rtlCol="0">
            <a:spAutoFit/>
          </a:bodyPr>
          <a:lstStyle/>
          <a:p>
            <a:r>
              <a:rPr lang="pl-PL" sz="1200" b="1" dirty="0">
                <a:solidFill>
                  <a:schemeClr val="bg1"/>
                </a:solidFill>
                <a:latin typeface="Corbel" panose="020B0503020204020204" pitchFamily="34" charset="0"/>
              </a:rPr>
              <a:t>Wrocław</a:t>
            </a:r>
          </a:p>
          <a:p>
            <a:r>
              <a:rPr lang="pl-PL" sz="1200" b="1">
                <a:solidFill>
                  <a:schemeClr val="bg1"/>
                </a:solidFill>
                <a:latin typeface="Corbel" panose="020B0503020204020204" pitchFamily="34" charset="0"/>
              </a:rPr>
              <a:t>1</a:t>
            </a:r>
            <a:r>
              <a:rPr lang="pl-PL" sz="1200" b="1" dirty="0">
                <a:solidFill>
                  <a:schemeClr val="bg1"/>
                </a:solidFill>
                <a:latin typeface="Corbel" panose="020B0503020204020204" pitchFamily="34" charset="0"/>
              </a:rPr>
              <a:t>3</a:t>
            </a:r>
            <a:r>
              <a:rPr lang="pl-PL" sz="1200" b="1">
                <a:solidFill>
                  <a:schemeClr val="bg1"/>
                </a:solidFill>
                <a:latin typeface="Corbel" panose="020B0503020204020204" pitchFamily="34" charset="0"/>
              </a:rPr>
              <a:t> </a:t>
            </a:r>
            <a:r>
              <a:rPr lang="pl-PL" sz="1200" b="1" dirty="0">
                <a:solidFill>
                  <a:schemeClr val="bg1"/>
                </a:solidFill>
                <a:latin typeface="Corbel" panose="020B0503020204020204" pitchFamily="34" charset="0"/>
              </a:rPr>
              <a:t>grudnia 2021 r.</a:t>
            </a: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grpSp>
        <p:nvGrpSpPr>
          <p:cNvPr id="16" name="Grupa 15">
            <a:extLst>
              <a:ext uri="{FF2B5EF4-FFF2-40B4-BE49-F238E27FC236}">
                <a16:creationId xmlns:a16="http://schemas.microsoft.com/office/drawing/2014/main" id="{6F645F7D-B258-4F48-8E19-42BFED80AFB5}"/>
              </a:ext>
            </a:extLst>
          </p:cNvPr>
          <p:cNvGrpSpPr/>
          <p:nvPr/>
        </p:nvGrpSpPr>
        <p:grpSpPr>
          <a:xfrm>
            <a:off x="511955" y="2214295"/>
            <a:ext cx="4158614" cy="491966"/>
            <a:chOff x="0" y="0"/>
            <a:chExt cx="6259195" cy="741045"/>
          </a:xfrm>
        </p:grpSpPr>
        <p:pic>
          <p:nvPicPr>
            <p:cNvPr id="17" name="Picture 3" descr="FE-POZIOM-Kolor-RGB">
              <a:extLst>
                <a:ext uri="{FF2B5EF4-FFF2-40B4-BE49-F238E27FC236}">
                  <a16:creationId xmlns:a16="http://schemas.microsoft.com/office/drawing/2014/main" id="{82D6242E-A223-E64B-92DF-0FAB66A26527}"/>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8" name="Obraz 17">
              <a:extLst>
                <a:ext uri="{FF2B5EF4-FFF2-40B4-BE49-F238E27FC236}">
                  <a16:creationId xmlns:a16="http://schemas.microsoft.com/office/drawing/2014/main" id="{811B89A2-EAC5-3848-A82C-E816E3D0AA3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9" name="Obraz 18">
              <a:extLst>
                <a:ext uri="{FF2B5EF4-FFF2-40B4-BE49-F238E27FC236}">
                  <a16:creationId xmlns:a16="http://schemas.microsoft.com/office/drawing/2014/main" id="{1EA9E9EA-32CA-9C44-BE32-E5FC814316EE}"/>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20" name="Obraz 19" descr="znak_barw_rp_poziom_szara_ramka_rgb">
              <a:extLst>
                <a:ext uri="{FF2B5EF4-FFF2-40B4-BE49-F238E27FC236}">
                  <a16:creationId xmlns:a16="http://schemas.microsoft.com/office/drawing/2014/main" id="{56D57699-EEB8-3942-B420-0B4FE6F82B97}"/>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144926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3764361" cy="923330"/>
          </a:xfrm>
          <a:prstGeom prst="rect">
            <a:avLst/>
          </a:prstGeom>
          <a:noFill/>
        </p:spPr>
        <p:txBody>
          <a:bodyPr wrap="square" rtlCol="0">
            <a:spAutoFit/>
          </a:bodyPr>
          <a:lstStyle/>
          <a:p>
            <a:r>
              <a:rPr lang="pl-PL" sz="2700" b="1" dirty="0">
                <a:latin typeface="Corbel" panose="020B0503020204020204" pitchFamily="34" charset="0"/>
              </a:rPr>
              <a:t>Zasada konkurencyjności</a:t>
            </a:r>
            <a:endParaRPr lang="pl-PL" sz="2700" b="1" dirty="0">
              <a:solidFill>
                <a:schemeClr val="bg1"/>
              </a:solidFill>
              <a:latin typeface="Corbel" panose="020B0503020204020204" pitchFamily="34" charset="0"/>
            </a:endParaRP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224351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339650"/>
          </a:xfrm>
          <a:prstGeom prst="rect">
            <a:avLst/>
          </a:prstGeom>
          <a:noFill/>
        </p:spPr>
        <p:txBody>
          <a:bodyPr wrap="square" rtlCol="0">
            <a:spAutoFit/>
          </a:bodyPr>
          <a:lstStyle/>
          <a:p>
            <a:pPr algn="ctr"/>
            <a:endParaRPr lang="pl-PL" sz="2400" dirty="0"/>
          </a:p>
          <a:p>
            <a:r>
              <a:rPr lang="pl-PL" sz="2000" b="1" dirty="0"/>
              <a:t>WAŻNE</a:t>
            </a:r>
            <a:r>
              <a:rPr lang="pl-PL" sz="2000" dirty="0"/>
              <a:t>: konieczność dokładnego przeanalizowania budżetu projektu w celu zidentyfikowania powtarzających się zamówień</a:t>
            </a:r>
          </a:p>
          <a:p>
            <a:endParaRPr lang="pl-PL" sz="2000" dirty="0"/>
          </a:p>
          <a:p>
            <a:r>
              <a:rPr lang="pl-PL" sz="2000" b="1" dirty="0"/>
              <a:t>W przypadku beneficjenta zobligowanego do stosowania PZP, zasadę konkurencyjności uznaje się za spełnioną, jeżeli postępowanie o udzielenie zamówienia przeprowadzone jest na zasadach i w trybach określonych w </a:t>
            </a:r>
            <a:r>
              <a:rPr lang="pl-PL" sz="2000" b="1" dirty="0" err="1"/>
              <a:t>Pzp</a:t>
            </a:r>
            <a:r>
              <a:rPr lang="pl-PL" sz="2000" b="1" dirty="0"/>
              <a:t>.</a:t>
            </a:r>
          </a:p>
          <a:p>
            <a:endParaRPr lang="pl-PL" sz="2000" b="1" dirty="0"/>
          </a:p>
          <a:p>
            <a:r>
              <a:rPr lang="pl-PL" sz="2000" dirty="0"/>
              <a:t>W przypadku beneficjenta, który nie jest zobligowany do stosowania PZP, zamówienia </a:t>
            </a:r>
            <a:r>
              <a:rPr lang="pl-PL" sz="2000" b="1" dirty="0"/>
              <a:t>nie mogą być co do zasady udzielane podmiotom powiązanym z nim osobowo lub kapitałowo.</a:t>
            </a:r>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Zasada konkurencyjności </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78571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4478149"/>
          </a:xfrm>
          <a:prstGeom prst="rect">
            <a:avLst/>
          </a:prstGeom>
          <a:noFill/>
        </p:spPr>
        <p:txBody>
          <a:bodyPr wrap="square" rtlCol="0">
            <a:spAutoFit/>
          </a:bodyPr>
          <a:lstStyle/>
          <a:p>
            <a:r>
              <a:rPr lang="pl-PL" i="1" dirty="0"/>
              <a:t>Co powinno zawierać zapytanie ofertowe?</a:t>
            </a:r>
          </a:p>
          <a:p>
            <a:endParaRPr lang="pl-PL" sz="1600" i="1" dirty="0"/>
          </a:p>
          <a:p>
            <a:pPr marL="285750" indent="-285750">
              <a:spcAft>
                <a:spcPts val="600"/>
              </a:spcAft>
              <a:buFont typeface="Arial" panose="020B0604020202020204" pitchFamily="34" charset="0"/>
              <a:buChar char="•"/>
            </a:pPr>
            <a:r>
              <a:rPr lang="pl-PL" dirty="0"/>
              <a:t>opis przedmiotu zamówienia, </a:t>
            </a:r>
          </a:p>
          <a:p>
            <a:pPr marL="285750" indent="-285750">
              <a:spcAft>
                <a:spcPts val="600"/>
              </a:spcAft>
              <a:buFont typeface="Arial" panose="020B0604020202020204" pitchFamily="34" charset="0"/>
              <a:buChar char="•"/>
            </a:pPr>
            <a:r>
              <a:rPr lang="pl-PL" dirty="0"/>
              <a:t>warunki udziału w postępowaniu oraz opis sposobu dokonywania oceny ich spełniania, przy czym stawianie warunków udziału nie jest obowiązkowe, </a:t>
            </a:r>
          </a:p>
          <a:p>
            <a:pPr marL="285750" indent="-285750">
              <a:spcAft>
                <a:spcPts val="600"/>
              </a:spcAft>
              <a:buFont typeface="Arial" panose="020B0604020202020204" pitchFamily="34" charset="0"/>
              <a:buChar char="•"/>
            </a:pPr>
            <a:r>
              <a:rPr lang="pl-PL" dirty="0"/>
              <a:t>kryteria oceny oferty,  </a:t>
            </a:r>
          </a:p>
          <a:p>
            <a:pPr marL="285750" indent="-285750">
              <a:spcAft>
                <a:spcPts val="600"/>
              </a:spcAft>
              <a:buFont typeface="Arial" panose="020B0604020202020204" pitchFamily="34" charset="0"/>
              <a:buChar char="•"/>
            </a:pPr>
            <a:r>
              <a:rPr lang="pl-PL" dirty="0"/>
              <a:t>informację o wagach punktowych lub procentowych przypisanych do poszczególnych kryteriów oceny oferty,  </a:t>
            </a:r>
          </a:p>
          <a:p>
            <a:pPr marL="285750" indent="-285750">
              <a:spcAft>
                <a:spcPts val="600"/>
              </a:spcAft>
              <a:buFont typeface="Arial" panose="020B0604020202020204" pitchFamily="34" charset="0"/>
              <a:buChar char="•"/>
            </a:pPr>
            <a:r>
              <a:rPr lang="pl-PL" dirty="0"/>
              <a:t>opis sposobu przyznawania punktacji za spełnienie danego kryterium oceny oferty,  </a:t>
            </a:r>
          </a:p>
          <a:p>
            <a:pPr marL="285750" indent="-285750">
              <a:spcAft>
                <a:spcPts val="600"/>
              </a:spcAft>
              <a:buFont typeface="Arial" panose="020B0604020202020204" pitchFamily="34" charset="0"/>
              <a:buChar char="•"/>
            </a:pPr>
            <a:r>
              <a:rPr lang="pl-PL" dirty="0"/>
              <a:t>termin składania ofert, </a:t>
            </a:r>
          </a:p>
          <a:p>
            <a:pPr marL="285750" indent="-285750">
              <a:spcAft>
                <a:spcPts val="600"/>
              </a:spcAft>
              <a:buFont typeface="Arial" panose="020B0604020202020204" pitchFamily="34" charset="0"/>
              <a:buChar char="•"/>
            </a:pPr>
            <a:r>
              <a:rPr lang="pl-PL" dirty="0"/>
              <a:t>termin realizacji umowy,</a:t>
            </a:r>
          </a:p>
          <a:p>
            <a:pPr marL="285750" indent="-285750">
              <a:spcAft>
                <a:spcPts val="600"/>
              </a:spcAft>
              <a:buFont typeface="Arial" panose="020B0604020202020204" pitchFamily="34" charset="0"/>
              <a:buChar char="•"/>
            </a:pPr>
            <a:r>
              <a:rPr lang="pl-PL" dirty="0"/>
              <a:t>informację na temat zakazu powiązań osobowych lub kapitałowych, o ile zakaz taki nie został wyłączony (w przypadku podmiotów niezobligowanych do stosowania PZP),</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Zapytanie ofertowe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065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3893374"/>
          </a:xfrm>
          <a:prstGeom prst="rect">
            <a:avLst/>
          </a:prstGeom>
          <a:noFill/>
        </p:spPr>
        <p:txBody>
          <a:bodyPr wrap="square" rtlCol="0">
            <a:spAutoFit/>
          </a:bodyPr>
          <a:lstStyle/>
          <a:p>
            <a:r>
              <a:rPr lang="pl-PL" i="1" dirty="0"/>
              <a:t>Co powinno zawierać zapytanie ofertowe?</a:t>
            </a:r>
          </a:p>
          <a:p>
            <a:endParaRPr lang="pl-PL" sz="1600" i="1" dirty="0"/>
          </a:p>
          <a:p>
            <a:pPr marL="285750" indent="-285750">
              <a:spcAft>
                <a:spcPts val="600"/>
              </a:spcAft>
              <a:buFont typeface="Arial" panose="020B0604020202020204" pitchFamily="34" charset="0"/>
              <a:buChar char="•"/>
            </a:pPr>
            <a:r>
              <a:rPr lang="pl-PL" dirty="0"/>
              <a:t>określenie warunków istotnych zmian umowy zawartej w wyniku przeprowadzonego postępowania o udzielenie zamówienia, o ile przewiduje się możliwość zmiany takiej umowy, </a:t>
            </a:r>
          </a:p>
          <a:p>
            <a:pPr marL="285750" indent="-285750">
              <a:spcAft>
                <a:spcPts val="600"/>
              </a:spcAft>
              <a:buFont typeface="Arial" panose="020B0604020202020204" pitchFamily="34" charset="0"/>
              <a:buChar char="•"/>
            </a:pPr>
            <a:r>
              <a:rPr lang="pl-PL" dirty="0"/>
              <a:t>informację o możliwości składania ofert częściowych, o ile zamawiający taką możliwość przewiduje, </a:t>
            </a:r>
          </a:p>
          <a:p>
            <a:pPr marL="285750" indent="-285750">
              <a:spcAft>
                <a:spcPts val="600"/>
              </a:spcAft>
              <a:buFont typeface="Arial" panose="020B0604020202020204" pitchFamily="34" charset="0"/>
              <a:buChar char="•"/>
            </a:pPr>
            <a:r>
              <a:rPr lang="pl-PL" dirty="0"/>
              <a:t>opis sposobu przedstawiania ofert wariantowych oraz minimalne warunki, jakim muszą odpowiadać oferty wariantowe wraz z wybranymi kryteriami oceny, jeżeli zamawiający wymaga lub dopuszcza ich składanie, </a:t>
            </a:r>
          </a:p>
          <a:p>
            <a:pPr marL="285750" indent="-285750">
              <a:spcAft>
                <a:spcPts val="600"/>
              </a:spcAft>
              <a:buFont typeface="Arial" panose="020B0604020202020204" pitchFamily="34" charset="0"/>
              <a:buChar char="•"/>
            </a:pPr>
            <a:r>
              <a:rPr lang="pl-PL" dirty="0"/>
              <a:t>informację o planowanych zamówieniach uzupełniających polegających na powtórzeniu podobnych usług, ich zakres oraz warunki, na jakich zostaną udzielone, o ile zamawiający przewiduje udzielenie tego typu zamówień.</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Zapytanie ofertowe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7484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4678204"/>
          </a:xfrm>
          <a:prstGeom prst="rect">
            <a:avLst/>
          </a:prstGeom>
          <a:noFill/>
        </p:spPr>
        <p:txBody>
          <a:bodyPr wrap="square" rtlCol="0">
            <a:spAutoFit/>
          </a:bodyPr>
          <a:lstStyle/>
          <a:p>
            <a:r>
              <a:rPr lang="pl-PL" i="1" dirty="0"/>
              <a:t>Przedmiot zamówienia opisuje się w sposób </a:t>
            </a:r>
            <a:r>
              <a:rPr lang="pl-PL" b="1" dirty="0"/>
              <a:t>jednoznaczny i wyczerpujący</a:t>
            </a:r>
            <a:r>
              <a:rPr lang="pl-PL" i="1" dirty="0"/>
              <a:t>, za pomocą dokładnych i zrozumiałych określeń, uwzględniając </a:t>
            </a:r>
            <a:r>
              <a:rPr lang="pl-PL" b="1" i="1" dirty="0"/>
              <a:t>wszystkie wymagania i okoliczności </a:t>
            </a:r>
            <a:r>
              <a:rPr lang="pl-PL" i="1" dirty="0"/>
              <a:t>mogące mieć wpływ na sporządzenie oferty.</a:t>
            </a:r>
          </a:p>
          <a:p>
            <a:endParaRPr lang="pl-PL" sz="1600" i="1" dirty="0"/>
          </a:p>
          <a:p>
            <a:pPr>
              <a:spcAft>
                <a:spcPts val="600"/>
              </a:spcAft>
            </a:pPr>
            <a:r>
              <a:rPr lang="pl-PL" b="1" dirty="0"/>
              <a:t>Przykładowe błędy:</a:t>
            </a:r>
          </a:p>
          <a:p>
            <a:pPr marL="285750" indent="-285750">
              <a:spcAft>
                <a:spcPts val="600"/>
              </a:spcAft>
              <a:buFont typeface="Arial" panose="020B0604020202020204" pitchFamily="34" charset="0"/>
              <a:buChar char="•"/>
            </a:pPr>
            <a:r>
              <a:rPr lang="pl-PL" dirty="0"/>
              <a:t>niezastosowanie kodów CPV,</a:t>
            </a:r>
          </a:p>
          <a:p>
            <a:pPr marL="285750" indent="-285750">
              <a:spcAft>
                <a:spcPts val="600"/>
              </a:spcAft>
              <a:buFont typeface="Arial" panose="020B0604020202020204" pitchFamily="34" charset="0"/>
              <a:buChar char="•"/>
            </a:pPr>
            <a:r>
              <a:rPr lang="pl-PL" dirty="0"/>
              <a:t>zbyt ogólnie określony przedmiot zamówienia np. szkolenie zawodowe, </a:t>
            </a:r>
          </a:p>
          <a:p>
            <a:pPr marL="285750" indent="-285750">
              <a:spcAft>
                <a:spcPts val="600"/>
              </a:spcAft>
              <a:buFont typeface="Arial" panose="020B0604020202020204" pitchFamily="34" charset="0"/>
              <a:buChar char="•"/>
            </a:pPr>
            <a:r>
              <a:rPr lang="pl-PL" dirty="0"/>
              <a:t>nieprecyzyjny opis np. wsparcie psychologiczne dla 30 osób (bez określenia czy to wsparcie grupowe czy indywidualne, w jakim wymiarze, gdzie ma być realizowane),</a:t>
            </a:r>
          </a:p>
          <a:p>
            <a:pPr marL="285750" indent="-285750">
              <a:spcAft>
                <a:spcPts val="600"/>
              </a:spcAft>
              <a:buFont typeface="Arial" panose="020B0604020202020204" pitchFamily="34" charset="0"/>
              <a:buChar char="•"/>
            </a:pPr>
            <a:r>
              <a:rPr lang="pl-PL" dirty="0"/>
              <a:t>opis zawiera odniesienie do znaków towarowych bez wskazania „lub równoważne” oraz bez określenia zakresu równoważności,</a:t>
            </a:r>
          </a:p>
          <a:p>
            <a:pPr marL="285750" indent="-285750">
              <a:spcAft>
                <a:spcPts val="600"/>
              </a:spcAft>
              <a:buFont typeface="Arial" panose="020B0604020202020204" pitchFamily="34" charset="0"/>
              <a:buChar char="•"/>
            </a:pPr>
            <a:r>
              <a:rPr lang="pl-PL" dirty="0"/>
              <a:t>specyfikacja techniczna pośrednio wskazuje na produkt konkretnego producenta, który jako jedyny spełnia podane parametry,</a:t>
            </a:r>
          </a:p>
          <a:p>
            <a:pPr marL="285750" indent="-285750">
              <a:spcAft>
                <a:spcPts val="600"/>
              </a:spcAft>
              <a:buFont typeface="Arial" panose="020B0604020202020204" pitchFamily="34" charset="0"/>
              <a:buChar char="•"/>
            </a:pPr>
            <a:r>
              <a:rPr lang="pl-PL" dirty="0"/>
              <a:t>opisywanie przedmiotu zamówienia bez określenia cech technicznych i jakościowych, np. zakup 2 komputerów biurowych.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Przedmiot zamówienia </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4665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816977"/>
          </a:xfrm>
          <a:prstGeom prst="rect">
            <a:avLst/>
          </a:prstGeom>
          <a:noFill/>
        </p:spPr>
        <p:txBody>
          <a:bodyPr wrap="square" rtlCol="0">
            <a:spAutoFit/>
          </a:bodyPr>
          <a:lstStyle/>
          <a:p>
            <a:r>
              <a:rPr lang="pl-PL" sz="1600" dirty="0"/>
              <a:t>Warunki udziału w postępowaniu o udzielenie zamówienia oraz opis sposobu dokonywania oceny ich spełniania określane są w sposób </a:t>
            </a:r>
            <a:r>
              <a:rPr lang="pl-PL" sz="1600" b="1" dirty="0"/>
              <a:t>proporcjonalny</a:t>
            </a:r>
            <a:r>
              <a:rPr lang="pl-PL" sz="1600" dirty="0"/>
              <a:t> do przedmiotu zamówienia, zapewniający zachowanie uczciwej konkurencji i równego traktowania wykonawców. </a:t>
            </a:r>
            <a:r>
              <a:rPr lang="pl-PL" sz="1600" b="1" dirty="0"/>
              <a:t>Nie można formułować warunków przewyższających wymagania wystarczające do należytego wykonania zamówienia</a:t>
            </a:r>
            <a:r>
              <a:rPr lang="pl-PL" sz="1600" dirty="0"/>
              <a:t>.</a:t>
            </a:r>
          </a:p>
          <a:p>
            <a:endParaRPr lang="pl-PL" sz="1600" dirty="0"/>
          </a:p>
          <a:p>
            <a:pPr>
              <a:spcAft>
                <a:spcPts val="600"/>
              </a:spcAft>
            </a:pPr>
            <a:r>
              <a:rPr lang="pl-PL" sz="1600" b="1" dirty="0"/>
              <a:t>Należy dobrze się zastanowić nad zasadnością wprowadzania warunków udziału w postępowaniu</a:t>
            </a:r>
            <a:r>
              <a:rPr lang="pl-PL" sz="1600" dirty="0"/>
              <a:t>, tj. odpowiedzieć sobie m.in. na pytania:</a:t>
            </a:r>
          </a:p>
          <a:p>
            <a:pPr marL="285750" indent="-285750">
              <a:spcAft>
                <a:spcPts val="600"/>
              </a:spcAft>
              <a:buFont typeface="Arial" panose="020B0604020202020204" pitchFamily="34" charset="0"/>
              <a:buChar char="•"/>
            </a:pPr>
            <a:r>
              <a:rPr lang="pl-PL" sz="1600" b="1" dirty="0"/>
              <a:t>Co chcę osiągnąć wprowadzając dany warunek? </a:t>
            </a:r>
            <a:r>
              <a:rPr lang="pl-PL" sz="1600" dirty="0"/>
              <a:t>– np. daje gwarancję, że usługa/dostawa zostanie zrealizowana co najmniej na określonym przeze mnie poziomie jakościowym, usługa/dostawa będzie realizowana przez podmiot o określonym doświadczeniu gwarantującym wysoki poziom jakościowy / przez podmiot uprawniony.</a:t>
            </a:r>
          </a:p>
          <a:p>
            <a:pPr marL="285750" indent="-285750">
              <a:spcAft>
                <a:spcPts val="600"/>
              </a:spcAft>
              <a:buFont typeface="Arial" panose="020B0604020202020204" pitchFamily="34" charset="0"/>
              <a:buChar char="•"/>
            </a:pPr>
            <a:r>
              <a:rPr lang="pl-PL" sz="1600" b="1" dirty="0"/>
              <a:t>W jaki sposób będę badał spełnienie danego warunku? </a:t>
            </a:r>
            <a:r>
              <a:rPr lang="pl-PL" sz="1600" dirty="0"/>
              <a:t>– jakie dokumenty będzie musiał złożyć wykonawca aby potwierdzić spełnienie warunku, czy opis sposobu badania spełniania warunku jest precyzyjny (np. „co najmniej 2-letnie doświadczenie w realizacji podobnych usług” – jak to interpretować?) – </a:t>
            </a:r>
            <a:r>
              <a:rPr lang="pl-PL" sz="1600" b="1" dirty="0"/>
              <a:t>istotny jest precyzyjny opis </a:t>
            </a:r>
            <a:r>
              <a:rPr lang="pl-PL" sz="1600" dirty="0"/>
              <a:t>(ocena 0-1).</a:t>
            </a:r>
          </a:p>
          <a:p>
            <a:pPr marL="285750" indent="-285750">
              <a:spcAft>
                <a:spcPts val="600"/>
              </a:spcAft>
              <a:buFont typeface="Arial" panose="020B0604020202020204" pitchFamily="34" charset="0"/>
              <a:buChar char="•"/>
            </a:pPr>
            <a:r>
              <a:rPr lang="pl-PL" sz="1600" b="1" dirty="0"/>
              <a:t>Czy wprowadzony warunek nie powoduje, że wykluczymy podmiot, który byłby w stanie zrealizować zamówienie na odpowiednim poziomie jakościowym</a:t>
            </a:r>
            <a:r>
              <a:rPr lang="pl-PL" sz="1600" dirty="0"/>
              <a:t>? (ograniczenie konkurencji).</a:t>
            </a:r>
          </a:p>
          <a:p>
            <a:endParaRPr lang="pl-PL" sz="1600" b="1" dirty="0"/>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postępowaniu </a:t>
            </a:r>
            <a:r>
              <a:rPr lang="pl-PL" sz="2000" b="1" dirty="0">
                <a:latin typeface="Corbel" panose="020B0503020204020204" pitchFamily="34" charset="0"/>
              </a:rPr>
              <a:t>(fakultatywne)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573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478423"/>
          </a:xfrm>
          <a:prstGeom prst="rect">
            <a:avLst/>
          </a:prstGeom>
          <a:noFill/>
        </p:spPr>
        <p:txBody>
          <a:bodyPr wrap="square" rtlCol="0">
            <a:spAutoFit/>
          </a:bodyPr>
          <a:lstStyle/>
          <a:p>
            <a:r>
              <a:rPr lang="pl-PL" sz="1600" b="1" dirty="0"/>
              <a:t>Zbyt duża liczba warunków udziału w postepowaniu może zniechęcać do składania ofert nawet te podmioty, które spełniają wszystkie warunki, gdyż wiąże się to często z koniecznością przygotowania i pozyskania obszernej dokumentacji.</a:t>
            </a:r>
          </a:p>
          <a:p>
            <a:endParaRPr lang="pl-PL" sz="1600" dirty="0"/>
          </a:p>
          <a:p>
            <a:r>
              <a:rPr lang="pl-PL" sz="1600" b="1" dirty="0"/>
              <a:t>Przykładowe błędy:</a:t>
            </a:r>
          </a:p>
          <a:p>
            <a:pPr marL="285750" indent="-285750">
              <a:spcAft>
                <a:spcPts val="600"/>
              </a:spcAft>
              <a:buFont typeface="Arial" panose="020B0604020202020204" pitchFamily="34" charset="0"/>
              <a:buChar char="•"/>
            </a:pPr>
            <a:r>
              <a:rPr lang="pl-PL" sz="1600" dirty="0"/>
              <a:t>Wymóg dysponowania salami na ponad 200 osób, podczas gdy planowane w ramach zamówienia są spotkania do 100 osób;</a:t>
            </a:r>
          </a:p>
          <a:p>
            <a:pPr marL="285750" indent="-285750">
              <a:spcAft>
                <a:spcPts val="600"/>
              </a:spcAft>
              <a:buFont typeface="Arial" panose="020B0604020202020204" pitchFamily="34" charset="0"/>
              <a:buChar char="•"/>
            </a:pPr>
            <a:r>
              <a:rPr lang="pl-PL" sz="1600" dirty="0"/>
              <a:t>Wymóg realizacji zamówienia przez podmiot ekonomii społecznej w sytuacji, gdy na rynku funkcjonuje tylko 1 taki podmiot – bezpieczniej jest, aby tego typy wymagania stanowiły kryterium oceny ofert (tj. nie wykluczały realizacji zamówienia przez inne podmioty);</a:t>
            </a:r>
          </a:p>
          <a:p>
            <a:pPr marL="285750" indent="-285750">
              <a:spcAft>
                <a:spcPts val="600"/>
              </a:spcAft>
              <a:buFont typeface="Arial" panose="020B0604020202020204" pitchFamily="34" charset="0"/>
              <a:buChar char="•"/>
            </a:pPr>
            <a:r>
              <a:rPr lang="pl-PL" sz="1600" dirty="0"/>
              <a:t>Wymagane jest doświadczenie wykonawcy w realizacji adekwatnych usług finansowanych ze środków UE bądź w konkretnym programie operacyjnym lub jego działaniu;</a:t>
            </a:r>
          </a:p>
          <a:p>
            <a:pPr marL="285750" indent="-285750">
              <a:spcAft>
                <a:spcPts val="600"/>
              </a:spcAft>
              <a:buFont typeface="Arial" panose="020B0604020202020204" pitchFamily="34" charset="0"/>
              <a:buChar char="•"/>
            </a:pPr>
            <a:r>
              <a:rPr lang="pl-PL" sz="1600" dirty="0"/>
              <a:t>Wymóg osobistego dostarczenia oferty lub dostarczenia jej drogą elektroniczną ale z uwierzytelnionym kwalifikowanym podpisem elektronicznym lub za pośrednictwem platformy e–</a:t>
            </a:r>
            <a:r>
              <a:rPr lang="pl-PL" sz="1600" dirty="0" err="1"/>
              <a:t>puap</a:t>
            </a:r>
            <a:r>
              <a:rPr lang="pl-PL" sz="1600" dirty="0"/>
              <a:t>;</a:t>
            </a:r>
          </a:p>
          <a:p>
            <a:pPr marL="285750" indent="-285750">
              <a:spcAft>
                <a:spcPts val="600"/>
              </a:spcAft>
              <a:buFont typeface="Arial" panose="020B0604020202020204" pitchFamily="34" charset="0"/>
              <a:buChar char="•"/>
            </a:pPr>
            <a:r>
              <a:rPr lang="pl-PL" sz="1600" dirty="0"/>
              <a:t>Dotychczasowa owocna współpraca z wykonawcą;</a:t>
            </a:r>
          </a:p>
          <a:p>
            <a:pPr marL="285750" indent="-285750">
              <a:spcAft>
                <a:spcPts val="600"/>
              </a:spcAft>
              <a:buFont typeface="Arial" panose="020B0604020202020204" pitchFamily="34" charset="0"/>
              <a:buChar char="•"/>
            </a:pPr>
            <a:r>
              <a:rPr lang="pl-PL" sz="1600" dirty="0"/>
              <a:t>Posiadanie aktualnej na czas realizacji szkolenia polisy ubezpieczeniowej od odpowiedzialności cywilnej lub innego równoważnego dokumentu na kwotę nie niższą niż 100 tys. zł w sytuacji, gdy wartość szacunkowa zamówienia jest kilkukrotnie niższa. </a:t>
            </a:r>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postępowaniu </a:t>
            </a:r>
            <a:r>
              <a:rPr lang="pl-PL" sz="2000" b="1" dirty="0">
                <a:latin typeface="Corbel" panose="020B0503020204020204" pitchFamily="34" charset="0"/>
              </a:rPr>
              <a:t>(fakultatywne)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178921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05226"/>
            <a:ext cx="7914301" cy="4985980"/>
          </a:xfrm>
          <a:prstGeom prst="rect">
            <a:avLst/>
          </a:prstGeom>
          <a:noFill/>
        </p:spPr>
        <p:txBody>
          <a:bodyPr wrap="square" rtlCol="0">
            <a:spAutoFit/>
          </a:bodyPr>
          <a:lstStyle/>
          <a:p>
            <a:r>
              <a:rPr lang="pl-PL" sz="1600" i="1" dirty="0"/>
              <a:t>Kryteria oceny ofert składanych w ramach postępowania o udzielenie zamówienia są formułowane w sposób zapewniający zachowanie uczciwej konkurencji oraz równego traktowania wykonawców.</a:t>
            </a:r>
          </a:p>
          <a:p>
            <a:endParaRPr lang="pl-PL" sz="1600" i="1" dirty="0"/>
          </a:p>
          <a:p>
            <a:pPr>
              <a:spcAft>
                <a:spcPts val="1200"/>
              </a:spcAft>
            </a:pPr>
            <a:r>
              <a:rPr lang="pl-PL" sz="1600" b="1" dirty="0"/>
              <a:t>Przykładowe błędy:</a:t>
            </a:r>
          </a:p>
          <a:p>
            <a:pPr marL="285750" indent="-285750">
              <a:spcAft>
                <a:spcPts val="1200"/>
              </a:spcAft>
              <a:buFont typeface="Arial" panose="020B0604020202020204" pitchFamily="34" charset="0"/>
              <a:buChar char="•"/>
            </a:pPr>
            <a:r>
              <a:rPr lang="pl-PL" sz="1600" b="1" dirty="0"/>
              <a:t>kryterium nie odnosi się do danego przedmiotu zamówienia </a:t>
            </a:r>
            <a:r>
              <a:rPr lang="pl-PL" sz="1600" i="1" dirty="0"/>
              <a:t>np. dostawa laptopów a kryterium dot. posiadania polisy OC,</a:t>
            </a:r>
          </a:p>
          <a:p>
            <a:pPr marL="285750" indent="-285750">
              <a:spcAft>
                <a:spcPts val="1200"/>
              </a:spcAft>
              <a:buFont typeface="Arial" panose="020B0604020202020204" pitchFamily="34" charset="0"/>
              <a:buChar char="•"/>
            </a:pPr>
            <a:r>
              <a:rPr lang="pl-PL" sz="1600" b="1" dirty="0"/>
              <a:t>kryterium (i opis jego stosowania) nie zostało sformułowane jednoznacznie i precyzyjnie </a:t>
            </a:r>
            <a:r>
              <a:rPr lang="pl-PL" sz="1600" i="1" dirty="0"/>
              <a:t>np. doświadczenie 2 lat – 2 pkt. / doświadczenie 4 lata – 5 pkt.</a:t>
            </a:r>
          </a:p>
          <a:p>
            <a:pPr marL="285750" indent="-285750">
              <a:spcAft>
                <a:spcPts val="1200"/>
              </a:spcAft>
              <a:buFont typeface="Arial" panose="020B0604020202020204" pitchFamily="34" charset="0"/>
              <a:buChar char="•"/>
            </a:pPr>
            <a:r>
              <a:rPr lang="pl-PL" sz="1600" b="1" dirty="0"/>
              <a:t>wagi (znaczenie) poszczególnych kryteriów nie zostały określone w sposób umożliwiający wybór najkorzystniejszej oferty</a:t>
            </a:r>
            <a:r>
              <a:rPr lang="pl-PL" sz="1600" dirty="0"/>
              <a:t> </a:t>
            </a:r>
            <a:r>
              <a:rPr lang="pl-PL" sz="1600" i="1" dirty="0"/>
              <a:t>np. dostawa laptopów – cena 10 %, gwarancja 90 %;</a:t>
            </a:r>
          </a:p>
          <a:p>
            <a:pPr marL="285750" indent="-285750">
              <a:spcAft>
                <a:spcPts val="1200"/>
              </a:spcAft>
              <a:buFont typeface="Arial" panose="020B0604020202020204" pitchFamily="34" charset="0"/>
              <a:buChar char="•"/>
            </a:pPr>
            <a:r>
              <a:rPr lang="pl-PL" sz="1600" b="1" dirty="0"/>
              <a:t>kryteria oceny ofert dotyczyły właściwości wykonawcy, a w szczególności jego wiarygodności ekonomicznej, technicznej lub finansowej oraz doświadczenia</a:t>
            </a:r>
            <a:r>
              <a:rPr lang="pl-PL" sz="1600" dirty="0"/>
              <a:t>. </a:t>
            </a:r>
            <a:br>
              <a:rPr lang="pl-PL" sz="1600" dirty="0"/>
            </a:br>
            <a:r>
              <a:rPr lang="pl-PL" sz="1600" dirty="0"/>
              <a:t>(</a:t>
            </a:r>
            <a:r>
              <a:rPr lang="pl-PL" sz="1400" dirty="0"/>
              <a:t>Zakaz ten nie dotyczy zamówień na usługi społeczne i innych szczególnych usług oraz zamówień o charakterze </a:t>
            </a:r>
            <a:r>
              <a:rPr lang="pl-PL" sz="1400" dirty="0" err="1"/>
              <a:t>niepriorytetowym</a:t>
            </a:r>
            <a:r>
              <a:rPr lang="pl-PL" sz="1400" dirty="0"/>
              <a:t> w dziedzinach obronności i bezpieczeństwa.)</a:t>
            </a:r>
          </a:p>
          <a:p>
            <a:pPr marL="285750" indent="-285750">
              <a:buFont typeface="Arial" panose="020B0604020202020204" pitchFamily="34" charset="0"/>
              <a:buChar char="•"/>
            </a:pP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Kryteria oceny ofert</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984858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54"/>
            <a:ext cx="7166319" cy="4524315"/>
          </a:xfrm>
          <a:prstGeom prst="rect">
            <a:avLst/>
          </a:prstGeom>
          <a:noFill/>
        </p:spPr>
        <p:txBody>
          <a:bodyPr wrap="square" rtlCol="0">
            <a:spAutoFit/>
          </a:bodyPr>
          <a:lstStyle/>
          <a:p>
            <a:r>
              <a:rPr lang="pl-PL" dirty="0"/>
              <a:t>Termin na złożenie oferty wynosi:</a:t>
            </a:r>
          </a:p>
          <a:p>
            <a:pPr marL="285750" indent="-285750">
              <a:buFont typeface="Arial" panose="020B0604020202020204" pitchFamily="34" charset="0"/>
              <a:buChar char="•"/>
            </a:pPr>
            <a:endParaRPr lang="pl-PL" dirty="0"/>
          </a:p>
          <a:p>
            <a:r>
              <a:rPr lang="pl-PL" dirty="0"/>
              <a:t>1) co najmniej </a:t>
            </a:r>
            <a:r>
              <a:rPr lang="pl-PL" b="1" dirty="0"/>
              <a:t>7 dni </a:t>
            </a:r>
            <a:r>
              <a:rPr lang="pl-PL" dirty="0"/>
              <a:t>w przypadku dostaw i usług;</a:t>
            </a:r>
          </a:p>
          <a:p>
            <a:pPr marL="285750" indent="-285750">
              <a:buFont typeface="Arial" panose="020B0604020202020204" pitchFamily="34" charset="0"/>
              <a:buChar char="•"/>
            </a:pPr>
            <a:endParaRPr lang="pl-PL" dirty="0"/>
          </a:p>
          <a:p>
            <a:r>
              <a:rPr lang="pl-PL" dirty="0"/>
              <a:t>2) co najmniej </a:t>
            </a:r>
            <a:r>
              <a:rPr lang="pl-PL" b="1" dirty="0"/>
              <a:t>14 dni </a:t>
            </a:r>
            <a:r>
              <a:rPr lang="pl-PL" dirty="0"/>
              <a:t>- w przypadku robót budowlanych;</a:t>
            </a:r>
          </a:p>
          <a:p>
            <a:pPr marL="285750" indent="-285750">
              <a:buFont typeface="Arial" panose="020B0604020202020204" pitchFamily="34" charset="0"/>
              <a:buChar char="•"/>
            </a:pPr>
            <a:endParaRPr lang="pl-PL" dirty="0"/>
          </a:p>
          <a:p>
            <a:r>
              <a:rPr lang="pl-PL" dirty="0"/>
              <a:t>3) co najmniej </a:t>
            </a:r>
            <a:r>
              <a:rPr lang="pl-PL" b="1" dirty="0"/>
              <a:t>30 dni </a:t>
            </a:r>
            <a:r>
              <a:rPr lang="pl-PL" dirty="0"/>
              <a:t>w przypadku zamówień o wartości szacunkowej równej lub przekraczającej progi unijne w rozumieniu art. 3 </a:t>
            </a:r>
            <a:r>
              <a:rPr lang="pl-PL" dirty="0" err="1"/>
              <a:t>Pzp</a:t>
            </a:r>
            <a:r>
              <a:rPr lang="pl-PL" dirty="0"/>
              <a:t>.</a:t>
            </a:r>
          </a:p>
          <a:p>
            <a:endParaRPr lang="pl-PL" dirty="0"/>
          </a:p>
          <a:p>
            <a:r>
              <a:rPr lang="pl-PL" dirty="0"/>
              <a:t>Decyduje </a:t>
            </a:r>
            <a:r>
              <a:rPr lang="pl-PL" b="1" dirty="0"/>
              <a:t>data</a:t>
            </a:r>
            <a:r>
              <a:rPr lang="pl-PL" dirty="0"/>
              <a:t> </a:t>
            </a:r>
            <a:r>
              <a:rPr lang="pl-PL" b="1" dirty="0"/>
              <a:t>wpływu </a:t>
            </a:r>
            <a:r>
              <a:rPr lang="pl-PL" dirty="0"/>
              <a:t>oferty do zamawiającego.</a:t>
            </a:r>
          </a:p>
          <a:p>
            <a:endParaRPr lang="pl-PL" dirty="0"/>
          </a:p>
          <a:p>
            <a:r>
              <a:rPr lang="pl-PL" dirty="0"/>
              <a:t>Bieg terminu rozpoczyna się w dniu następującym po dniu upublicznienia zapytania ofertowego, a kończy się z upływem ostatniego dnia. </a:t>
            </a:r>
            <a:br>
              <a:rPr lang="pl-PL" dirty="0"/>
            </a:br>
            <a:r>
              <a:rPr lang="pl-PL" dirty="0"/>
              <a:t>Jeżeli koniec terminu przypada na sobotę lub dzień ustawowo wolny od pracy, termin upływa dnia następującego po dniu lub dniach wolnych od pracy.</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Terminy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2282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247317"/>
          </a:xfrm>
          <a:prstGeom prst="rect">
            <a:avLst/>
          </a:prstGeom>
          <a:noFill/>
        </p:spPr>
        <p:txBody>
          <a:bodyPr wrap="square" rtlCol="0">
            <a:spAutoFit/>
          </a:bodyPr>
          <a:lstStyle/>
          <a:p>
            <a:endParaRPr lang="pl-PL" sz="2000" dirty="0"/>
          </a:p>
          <a:p>
            <a:r>
              <a:rPr lang="pl-PL" sz="2000" dirty="0"/>
              <a:t>Wynikają z zapisów zawartych w umowie o dofinansowanie  - zobowiązują beneficjenta do uwzględniania aspektów środowiskowych lub społecznych (np. kryteriów premiujących oferty podmiotów ekonomii społecznej, czy kryteriów dotyczących zatrudnienia osób z niepełnosprawnościami, osób bezrobotnych lub osób, o których mowa w przepisach o zatrudnieniu socjalnym)</a:t>
            </a:r>
          </a:p>
          <a:p>
            <a:endParaRPr lang="pl-PL" sz="2000" dirty="0"/>
          </a:p>
          <a:p>
            <a:endParaRPr lang="pl-PL" sz="2000" dirty="0"/>
          </a:p>
          <a:p>
            <a:r>
              <a:rPr lang="pl-PL" i="1" u="sng" dirty="0"/>
              <a:t>Przydatna lektura:</a:t>
            </a:r>
          </a:p>
          <a:p>
            <a:r>
              <a:rPr lang="pl-PL" i="1" dirty="0"/>
              <a:t>„Aspekty społeczne w zamówieniach publicznych" przygotowane</a:t>
            </a:r>
          </a:p>
          <a:p>
            <a:r>
              <a:rPr lang="pl-PL" i="1" dirty="0"/>
              <a:t>przez Prezesa Urzędu Zamówień Publicznych</a:t>
            </a:r>
          </a:p>
          <a:p>
            <a:endParaRPr lang="pl-PL" sz="20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Aspekty społeczne lub środowiskowe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85916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Podstawy prawne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9" name="pole tekstowe 18">
            <a:extLst>
              <a:ext uri="{FF2B5EF4-FFF2-40B4-BE49-F238E27FC236}">
                <a16:creationId xmlns:a16="http://schemas.microsoft.com/office/drawing/2014/main" id="{055EF324-F126-C347-ABA8-E61610B0796D}"/>
              </a:ext>
            </a:extLst>
          </p:cNvPr>
          <p:cNvSpPr txBox="1"/>
          <p:nvPr/>
        </p:nvSpPr>
        <p:spPr>
          <a:xfrm>
            <a:off x="472749" y="1736229"/>
            <a:ext cx="7914301" cy="443198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a:t>Ustawa z dnia 11 września 2019 roku Prawo zamówień publicznych (Dz.U. z 2019 poz. 2019), </a:t>
            </a:r>
            <a:r>
              <a:rPr lang="pl-PL" dirty="0"/>
              <a:t>dalej jako „PZP” – obowiązuje od 01.01.2021 r. + rozporządzenia wykonawcze;</a:t>
            </a:r>
          </a:p>
          <a:p>
            <a:pPr marL="285750" indent="-285750">
              <a:spcAft>
                <a:spcPts val="1200"/>
              </a:spcAft>
              <a:buFont typeface="Arial" panose="020B0604020202020204" pitchFamily="34" charset="0"/>
              <a:buChar char="•"/>
            </a:pPr>
            <a:r>
              <a:rPr lang="pl-PL" i="1" dirty="0"/>
              <a:t>Wytyczne w zakresie kwalifikowalności wydatków w ramach Europejskiego Funduszu Rozwoju Regionalnego, Europejskiego Funduszu Społecznego oraz Funduszu Spójności na lata 2014-2020</a:t>
            </a:r>
            <a:r>
              <a:rPr lang="pl-PL" dirty="0"/>
              <a:t>, dalej jako „Wytyczne” – nowa wersja obowiązuje od 1 stycznia 2021 r.;</a:t>
            </a:r>
          </a:p>
          <a:p>
            <a:pPr marL="285750" indent="-285750">
              <a:spcAft>
                <a:spcPts val="1200"/>
              </a:spcAft>
              <a:buFont typeface="Arial" panose="020B0604020202020204" pitchFamily="34" charset="0"/>
              <a:buChar char="•"/>
            </a:pPr>
            <a:r>
              <a:rPr lang="pl-PL" i="1" dirty="0"/>
              <a:t>Rozporządzenie Ministra Rozwoju z dnia 29 stycznia 2016 r. w sprawie warunków obniżania wartości korekt finansowych oraz wydatków poniesionych nieprawidłowo związanych z udzielaniem zamówień </a:t>
            </a:r>
            <a:r>
              <a:rPr lang="pl-PL" dirty="0"/>
              <a:t>– tzw. Taryfikator korekt finansowych – nowa wersja obowiązuje od 04.08.2020 r. – brak możliwości obniżenia korekty!!!</a:t>
            </a:r>
          </a:p>
          <a:p>
            <a:pPr marL="285750" indent="-285750">
              <a:spcAft>
                <a:spcPts val="1200"/>
              </a:spcAft>
              <a:buFont typeface="Arial" panose="020B0604020202020204" pitchFamily="34" charset="0"/>
              <a:buChar char="•"/>
            </a:pPr>
            <a:r>
              <a:rPr lang="pl-PL" dirty="0"/>
              <a:t>Inne ustawodawstwo krajowe (</a:t>
            </a:r>
            <a:r>
              <a:rPr lang="pl-PL" i="1" dirty="0"/>
              <a:t>np. Ustawa z dnia 24 kwietnia 2003 r. o działalności pożytku publicznego i o wolontariacie</a:t>
            </a:r>
            <a:r>
              <a:rPr lang="pl-PL" dirty="0"/>
              <a:t>);</a:t>
            </a:r>
            <a:endParaRPr lang="pl-PL" b="1" dirty="0">
              <a:solidFill>
                <a:schemeClr val="tx1">
                  <a:lumMod val="75000"/>
                  <a:lumOff val="25000"/>
                </a:schemeClr>
              </a:solidFill>
              <a:latin typeface="Corbel" panose="020B0503020204020204" pitchFamily="34" charset="0"/>
            </a:endParaRPr>
          </a:p>
        </p:txBody>
      </p:sp>
    </p:spTree>
    <p:extLst>
      <p:ext uri="{BB962C8B-B14F-4D97-AF65-F5344CB8AC3E}">
        <p14:creationId xmlns:p14="http://schemas.microsoft.com/office/powerpoint/2010/main" val="4222324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a:t>.</a:t>
            </a:r>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89583"/>
            <a:ext cx="8035984" cy="4832092"/>
          </a:xfrm>
          <a:prstGeom prst="rect">
            <a:avLst/>
          </a:prstGeom>
          <a:noFill/>
        </p:spPr>
        <p:txBody>
          <a:bodyPr wrap="square" rtlCol="0">
            <a:spAutoFit/>
          </a:bodyPr>
          <a:lstStyle/>
          <a:p>
            <a:r>
              <a:rPr lang="pl-PL" sz="2000" dirty="0"/>
              <a:t>Upublicznienie zapytania ofertowego polega na jego umieszczeniu w </a:t>
            </a:r>
            <a:r>
              <a:rPr lang="pl-PL" sz="2000" u="sng" dirty="0"/>
              <a:t>bazie konkurencyjności</a:t>
            </a:r>
            <a:r>
              <a:rPr lang="pl-PL" sz="2000" dirty="0"/>
              <a:t>, a w przypadku zawieszenia działalności bazy – na umieszczeniu tego zapytania na stronie internetowej wskazanej przez IP RPO WD.</a:t>
            </a:r>
          </a:p>
          <a:p>
            <a:endParaRPr lang="pl-PL" sz="2000" dirty="0"/>
          </a:p>
          <a:p>
            <a:pPr>
              <a:spcAft>
                <a:spcPts val="600"/>
              </a:spcAft>
            </a:pPr>
            <a:r>
              <a:rPr lang="pl-PL" b="1" dirty="0"/>
              <a:t>Przykładowe błędy:</a:t>
            </a:r>
          </a:p>
          <a:p>
            <a:pPr marL="342900" indent="-342900">
              <a:spcAft>
                <a:spcPts val="600"/>
              </a:spcAft>
              <a:buFont typeface="Arial" panose="020B0604020202020204" pitchFamily="34" charset="0"/>
              <a:buChar char="•"/>
            </a:pPr>
            <a:r>
              <a:rPr lang="pl-PL" dirty="0"/>
              <a:t>Zapytanie ofertowe nie zawiera wszystkich wymaganych elementów (np. termin realizacji zamówienia),</a:t>
            </a:r>
          </a:p>
          <a:p>
            <a:pPr marL="342900" indent="-342900">
              <a:spcAft>
                <a:spcPts val="600"/>
              </a:spcAft>
              <a:buFont typeface="Arial" panose="020B0604020202020204" pitchFamily="34" charset="0"/>
              <a:buChar char="•"/>
            </a:pPr>
            <a:r>
              <a:rPr lang="pl-PL" dirty="0"/>
              <a:t>Brak upublicznienia zapytania ofertowego na Bazie konkurencyjności,</a:t>
            </a:r>
          </a:p>
          <a:p>
            <a:pPr marL="342900" indent="-342900">
              <a:spcAft>
                <a:spcPts val="600"/>
              </a:spcAft>
              <a:buFont typeface="Arial" panose="020B0604020202020204" pitchFamily="34" charset="0"/>
              <a:buChar char="•"/>
            </a:pPr>
            <a:r>
              <a:rPr lang="pl-PL" dirty="0"/>
              <a:t>Brak upublicznienia na Bazie konkurencyjności pytań dot. zapytania ofertowego wraz z wyjaśnieniami zamawiającego,</a:t>
            </a:r>
          </a:p>
          <a:p>
            <a:pPr marL="342900" indent="-342900">
              <a:spcAft>
                <a:spcPts val="600"/>
              </a:spcAft>
              <a:buFont typeface="Arial" panose="020B0604020202020204" pitchFamily="34" charset="0"/>
              <a:buChar char="•"/>
            </a:pPr>
            <a:r>
              <a:rPr lang="pl-PL" dirty="0"/>
              <a:t>Brak w zapytaniu ofertowym informacji o zmianie treści zapytania,</a:t>
            </a:r>
          </a:p>
          <a:p>
            <a:pPr marL="342900" indent="-342900">
              <a:spcAft>
                <a:spcPts val="600"/>
              </a:spcAft>
              <a:buFont typeface="Arial" panose="020B0604020202020204" pitchFamily="34" charset="0"/>
              <a:buChar char="•"/>
            </a:pPr>
            <a:r>
              <a:rPr lang="pl-PL" dirty="0"/>
              <a:t>Brak wydłużenia terminu na składanie ofert przy zmianie treści zapytania ofertowego (o ile jest taka konieczność).</a:t>
            </a:r>
          </a:p>
          <a:p>
            <a:pPr marL="342900" indent="-342900">
              <a:buFont typeface="Arial" panose="020B0604020202020204" pitchFamily="34" charset="0"/>
              <a:buChar char="•"/>
            </a:pP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Upublicznienie zapytania ofertowego</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25155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a:t>.</a:t>
            </a:r>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464458"/>
            <a:ext cx="8112986" cy="4555093"/>
          </a:xfrm>
          <a:prstGeom prst="rect">
            <a:avLst/>
          </a:prstGeom>
          <a:noFill/>
        </p:spPr>
        <p:txBody>
          <a:bodyPr wrap="square" rtlCol="0">
            <a:spAutoFit/>
          </a:bodyPr>
          <a:lstStyle/>
          <a:p>
            <a:r>
              <a:rPr lang="pl-PL" sz="2000" dirty="0"/>
              <a:t>Forma oferty i sposób jej sporządzenia (postać oraz sposób przekazania) są określane przez zamawiających z uwzględnieniem przedmiotu zamówienia i faktycznych potrzeb, z zachowaniem zasady uczciwej konkurencji, równego traktowania wykonawców i przejrzystości postępowania: </a:t>
            </a:r>
          </a:p>
          <a:p>
            <a:endParaRPr lang="pl-PL" sz="2000" dirty="0"/>
          </a:p>
          <a:p>
            <a:pPr marL="342900" indent="-342900">
              <a:spcAft>
                <a:spcPts val="600"/>
              </a:spcAft>
              <a:buFont typeface="Arial" panose="020B0604020202020204" pitchFamily="34" charset="0"/>
              <a:buChar char="•"/>
            </a:pPr>
            <a:r>
              <a:rPr lang="pl-PL" b="1" dirty="0"/>
              <a:t>forma pisemna </a:t>
            </a:r>
            <a:r>
              <a:rPr lang="pl-PL" dirty="0"/>
              <a:t>oferty oznacza złożenie własnoręcznego podpisu na ofercie (zob. art. 78 Kodeksu cywilnego);</a:t>
            </a:r>
          </a:p>
          <a:p>
            <a:pPr marL="342900" indent="-342900">
              <a:spcAft>
                <a:spcPts val="600"/>
              </a:spcAft>
              <a:buFont typeface="Arial" panose="020B0604020202020204" pitchFamily="34" charset="0"/>
              <a:buChar char="•"/>
            </a:pPr>
            <a:r>
              <a:rPr lang="pl-PL" b="1" dirty="0"/>
              <a:t>forma elektroniczna </a:t>
            </a:r>
            <a:r>
              <a:rPr lang="pl-PL" dirty="0"/>
              <a:t>oferty zrównana z formą pisemną oznacza opatrzenie oferty kwalifikowanym podpisem elektronicznym (zob. art. 78¹ Kodeksu cywilnego);</a:t>
            </a:r>
          </a:p>
          <a:p>
            <a:pPr marL="342900" indent="-342900">
              <a:spcAft>
                <a:spcPts val="600"/>
              </a:spcAft>
              <a:buFont typeface="Arial" panose="020B0604020202020204" pitchFamily="34" charset="0"/>
              <a:buChar char="•"/>
            </a:pPr>
            <a:r>
              <a:rPr lang="pl-PL" b="1" dirty="0"/>
              <a:t>forma dokumentowa </a:t>
            </a:r>
            <a:r>
              <a:rPr lang="pl-PL" dirty="0"/>
              <a:t>oferty oznacza złożenie oferty w postaci dokumentu, w sposób umożliwiający ustalenie osoby składającej oświadczenie (zob. art. 77² i art. 77³ Kodeksu cywilnego), w tym dokumentu z podpisem powielanym mechanicznie (np. faks, skan), wiadomości elektronicznej (mail) z danymi pozwalającymi ustalić tożsamość oferenta, czy wreszcie oferty sporządzonej za pośrednictwem Bazy Konkurencyjności.</a:t>
            </a: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Forma złożenia oferty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1205115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a:t>.</a:t>
            </a:r>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464458"/>
            <a:ext cx="8112986" cy="4247317"/>
          </a:xfrm>
          <a:prstGeom prst="rect">
            <a:avLst/>
          </a:prstGeom>
          <a:noFill/>
        </p:spPr>
        <p:txBody>
          <a:bodyPr wrap="square" rtlCol="0">
            <a:spAutoFit/>
          </a:bodyPr>
          <a:lstStyle/>
          <a:p>
            <a:r>
              <a:rPr lang="pl-PL" dirty="0"/>
              <a:t>W przypadku, gdy zamawiający w zapytaniu ofertowym zastrzegł dla oferty określoną formę, niedochowanie tej formy przez oferenta skutkuje brakiem możliwości dopuszczenia oferty do oceny. </a:t>
            </a:r>
          </a:p>
          <a:p>
            <a:r>
              <a:rPr lang="pl-PL" dirty="0"/>
              <a:t>Formy dokumentowej oferty nie można uznać (tak jak formy elektronicznej) za ekwiwalent formy pisemnej – ze względu na brak własnoręcznego podpisu oferenta, </a:t>
            </a:r>
            <a:r>
              <a:rPr lang="pl-PL" b="1" dirty="0"/>
              <a:t>dlatego w przypadku, gdy zamawiający zastrzegł dla oferty formę pisemną lub elektroniczną, oferta sporządzona w BK nie będzie podlegała ocenie.</a:t>
            </a:r>
          </a:p>
          <a:p>
            <a:endParaRPr lang="pl-PL" b="1" dirty="0"/>
          </a:p>
          <a:p>
            <a:r>
              <a:rPr lang="pl-PL" dirty="0"/>
              <a:t>Wymogi odnośnie do formy oferty należy jednak odróżnić od wymogów dotyczących sposobu przekazania oferty. Przykładowo, komunikacja zamawiającego z oferentami poprzez BK może nie być możliwa w przypadkach uzasadnionych w szczególności wyspecjalizowanym charakterem zamówienia wymagającym użycia specjalistycznych narzędzi i urządzeń, czy koniecznością przedstawienia modelu fizycznego, modelu w skali lub próbki, których nie można przekazać przy użyciu środków komunikacji elektronicznej.</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Forma złożenia oferty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3712948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49"/>
            <a:ext cx="7914301" cy="5016758"/>
          </a:xfrm>
          <a:prstGeom prst="rect">
            <a:avLst/>
          </a:prstGeom>
          <a:noFill/>
        </p:spPr>
        <p:txBody>
          <a:bodyPr wrap="square" rtlCol="0">
            <a:spAutoFit/>
          </a:bodyPr>
          <a:lstStyle/>
          <a:p>
            <a:r>
              <a:rPr lang="pl-PL" sz="1600" dirty="0"/>
              <a:t>Protokół postępowania o udzielenie zamówienia - </a:t>
            </a:r>
            <a:r>
              <a:rPr lang="pl-PL" sz="1600" b="1" dirty="0"/>
              <a:t>forma pisemna.</a:t>
            </a:r>
          </a:p>
          <a:p>
            <a:endParaRPr lang="pl-PL" sz="1600" dirty="0"/>
          </a:p>
          <a:p>
            <a:r>
              <a:rPr lang="pl-PL" sz="1600" dirty="0"/>
              <a:t>Informację o wyniku postępowania upublicznia się w taki sposób, w jaki zostało upublicznione zapytanie ofertowe.</a:t>
            </a:r>
          </a:p>
          <a:p>
            <a:endParaRPr lang="pl-PL" sz="1600" dirty="0"/>
          </a:p>
          <a:p>
            <a:r>
              <a:rPr lang="pl-PL" sz="1600" b="1" dirty="0"/>
              <a:t>Wybór oferty najlepszej jest obowiązkiem beneficjenta. </a:t>
            </a:r>
            <a:r>
              <a:rPr lang="pl-PL" sz="1600" dirty="0"/>
              <a:t>Oznacza to, że beneficjent nie może podpisać umowy z wykonawcą drugim czy kolejnym (nie pierwszym) w procesie oceny, chyba że doszło do odstąpienia od podpisania umowy przez najlepszego wykonawcę.</a:t>
            </a:r>
          </a:p>
          <a:p>
            <a:endParaRPr lang="pl-PL" sz="1600" dirty="0"/>
          </a:p>
          <a:p>
            <a:r>
              <a:rPr lang="pl-PL" sz="1600" b="1" dirty="0"/>
              <a:t>Przykładowe błędy:</a:t>
            </a:r>
          </a:p>
          <a:p>
            <a:pPr marL="285750" indent="-285750">
              <a:buFont typeface="Arial" panose="020B0604020202020204" pitchFamily="34" charset="0"/>
              <a:buChar char="•"/>
            </a:pPr>
            <a:r>
              <a:rPr lang="pl-PL" sz="1600" dirty="0"/>
              <a:t>Protokół nie zawiera wszystkich wymaganych elementów (określonych w Wytycznych),</a:t>
            </a:r>
          </a:p>
          <a:p>
            <a:pPr marL="285750" indent="-285750">
              <a:buFont typeface="Arial" panose="020B0604020202020204" pitchFamily="34" charset="0"/>
              <a:buChar char="•"/>
            </a:pPr>
            <a:r>
              <a:rPr lang="pl-PL" sz="1600" dirty="0"/>
              <a:t>Brak załączonego potwierdzenia publikacji zapytania ofertowego na Bazie konkurencyjności,</a:t>
            </a:r>
          </a:p>
          <a:p>
            <a:pPr marL="285750" indent="-285750">
              <a:buFont typeface="Arial" panose="020B0604020202020204" pitchFamily="34" charset="0"/>
              <a:buChar char="•"/>
            </a:pPr>
            <a:r>
              <a:rPr lang="pl-PL" sz="1600" dirty="0"/>
              <a:t>Wybrano ofertę, która nie spełniała warunków udziału w postępowaniu i powinna być odrzucona,</a:t>
            </a:r>
          </a:p>
          <a:p>
            <a:pPr marL="285750" indent="-285750">
              <a:buFont typeface="Arial" panose="020B0604020202020204" pitchFamily="34" charset="0"/>
              <a:buChar char="•"/>
            </a:pPr>
            <a:r>
              <a:rPr lang="pl-PL" sz="1600" dirty="0"/>
              <a:t>Odrzucono ofertę, która spełniania warunki udziału,</a:t>
            </a:r>
          </a:p>
          <a:p>
            <a:pPr marL="285750" indent="-285750">
              <a:buFont typeface="Arial" panose="020B0604020202020204" pitchFamily="34" charset="0"/>
              <a:buChar char="•"/>
            </a:pPr>
            <a:r>
              <a:rPr lang="pl-PL" sz="1600" dirty="0"/>
              <a:t>Wybrano ofertę, która nie była najkorzystniejsza,</a:t>
            </a:r>
          </a:p>
          <a:p>
            <a:pPr marL="285750" indent="-285750">
              <a:buFont typeface="Arial" panose="020B0604020202020204" pitchFamily="34" charset="0"/>
              <a:buChar char="•"/>
            </a:pPr>
            <a:r>
              <a:rPr lang="pl-PL" sz="1600" dirty="0"/>
              <a:t>Brak opisu sposobu badania / wyników weryfikacji spełniania poszczególnych warunków udziału w postępowaniu/kryteriów oceny ofert.</a:t>
            </a:r>
          </a:p>
          <a:p>
            <a:pPr marL="285750" indent="-285750">
              <a:buFont typeface="Arial" panose="020B0604020202020204" pitchFamily="34" charset="0"/>
              <a:buChar char="•"/>
            </a:pP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Protokół i wybór najkorzystniejszej oferty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861217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57751"/>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133200"/>
            <a:ext cx="7914301" cy="6078587"/>
          </a:xfrm>
          <a:prstGeom prst="rect">
            <a:avLst/>
          </a:prstGeom>
          <a:noFill/>
        </p:spPr>
        <p:txBody>
          <a:bodyPr wrap="square" rtlCol="0">
            <a:spAutoFit/>
          </a:bodyPr>
          <a:lstStyle/>
          <a:p>
            <a:r>
              <a:rPr lang="pl-PL" sz="1600" dirty="0"/>
              <a:t>Umowa powinna zostać zawarta w formie pisemnej lub elektronicznej (wraz z kwalifikowanym podpisem elektronicznym). </a:t>
            </a:r>
          </a:p>
          <a:p>
            <a:endParaRPr lang="pl-PL" sz="1600" dirty="0"/>
          </a:p>
          <a:p>
            <a:r>
              <a:rPr lang="pl-PL" sz="1600" b="1" dirty="0"/>
              <a:t>Co do zasady nie jest możliwe dokonywanie istotnych zmian postanowień zawartej umowy w stosunku do treści oferty</a:t>
            </a:r>
            <a:r>
              <a:rPr lang="pl-PL" sz="1600" dirty="0"/>
              <a:t>, na podstawie której dokonano wyboru wykonawcy, chyba że m.in. (wybrane pkt. z Wytycznych): </a:t>
            </a:r>
          </a:p>
          <a:p>
            <a:pPr marL="342900" indent="-342900">
              <a:buAutoNum type="alphaLcParenR"/>
            </a:pPr>
            <a:r>
              <a:rPr lang="pl-PL" sz="1600" dirty="0"/>
              <a:t>zmiany zostały przewidziane w zapytaniu ofertowym w postaci jednoznacznych postanowień umownych, które określają ich zakres i charakter oraz warunki wprowadzenia zmian,</a:t>
            </a:r>
          </a:p>
          <a:p>
            <a:pPr marL="342900" indent="-342900">
              <a:buAutoNum type="alphaLcParenR"/>
            </a:pPr>
            <a:r>
              <a:rPr lang="pl-PL" sz="1600" dirty="0"/>
              <a:t>zmiana nie prowadzi do zmiany charakteru umowy a łączna wartość zmian jest mniejsza niż progi unijne w rozumieniu art. 3 </a:t>
            </a:r>
            <a:r>
              <a:rPr lang="pl-PL" sz="1600" dirty="0" err="1"/>
              <a:t>Pzp</a:t>
            </a:r>
            <a:r>
              <a:rPr lang="pl-PL" sz="1600" dirty="0"/>
              <a:t> i jednocześnie jest mniejsza od 10% wartości zamówienia określonej pierwotnie w umowie (usługi lub dostawy) / 15% w przypadku robót budowlanych.</a:t>
            </a:r>
          </a:p>
          <a:p>
            <a:pPr>
              <a:spcBef>
                <a:spcPts val="600"/>
              </a:spcBef>
            </a:pPr>
            <a:r>
              <a:rPr lang="pl-PL" sz="1600" b="1" dirty="0"/>
              <a:t>Przykładowe błędy:</a:t>
            </a:r>
          </a:p>
          <a:p>
            <a:pPr marL="285750" indent="-285750">
              <a:buFont typeface="Arial" panose="020B0604020202020204" pitchFamily="34" charset="0"/>
              <a:buChar char="•"/>
            </a:pPr>
            <a:r>
              <a:rPr lang="pl-PL" sz="1600" dirty="0"/>
              <a:t>Zmiana umowy w odniesieniu do treści oferty, w tym np. zakresu zamówienia, terminów realizacji, sposobów płatności (w szczególności jeśli jest korzystna dla wykonawcy),</a:t>
            </a:r>
          </a:p>
          <a:p>
            <a:pPr marL="285750" indent="-285750">
              <a:buFont typeface="Arial" panose="020B0604020202020204" pitchFamily="34" charset="0"/>
              <a:buChar char="•"/>
            </a:pPr>
            <a:r>
              <a:rPr lang="pl-PL" sz="1600" dirty="0"/>
              <a:t>Umowa nie zawiera precyzyjnego określenia zakresu i charakteru oraz warunków wprowadzenia zmian.</a:t>
            </a:r>
          </a:p>
          <a:p>
            <a:pPr marL="285750" indent="-285750">
              <a:buFont typeface="Arial" panose="020B0604020202020204" pitchFamily="34" charset="0"/>
              <a:buChar char="•"/>
            </a:pPr>
            <a:r>
              <a:rPr lang="pl-PL" sz="1600" dirty="0"/>
              <a:t>Brak w umowie zapisów dot. kar umownych lub nieprecyzyjne zapisy dot. kar umownych.</a:t>
            </a:r>
          </a:p>
          <a:p>
            <a:pPr marL="285750" indent="-285750">
              <a:buFont typeface="Arial" panose="020B0604020202020204" pitchFamily="34" charset="0"/>
              <a:buChar char="•"/>
            </a:pPr>
            <a:r>
              <a:rPr lang="pl-PL" sz="1600" dirty="0"/>
              <a:t>Zbyt wysokie kary umowne nieproporcjonalne do wagi stwierdzonych uchybień/zaniedbań wykonawcy.</a:t>
            </a:r>
          </a:p>
          <a:p>
            <a:pPr marL="342900" indent="-342900">
              <a:buAutoNum type="alphaLcParenR"/>
            </a:pPr>
            <a:endParaRPr lang="pl-PL" sz="1600" dirty="0"/>
          </a:p>
          <a:p>
            <a:pPr marL="342900" indent="-342900">
              <a:buAutoNum type="alphaLcParenR"/>
            </a:pPr>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Zawarcie umowy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06760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494518"/>
            <a:ext cx="7914301" cy="4093428"/>
          </a:xfrm>
          <a:prstGeom prst="rect">
            <a:avLst/>
          </a:prstGeom>
          <a:noFill/>
        </p:spPr>
        <p:txBody>
          <a:bodyPr wrap="square" rtlCol="0">
            <a:spAutoFit/>
          </a:bodyPr>
          <a:lstStyle/>
          <a:p>
            <a:pPr marL="285750" indent="-285750">
              <a:buFont typeface="Arial" panose="020B0604020202020204" pitchFamily="34" charset="0"/>
              <a:buChar char="•"/>
              <a:defRPr/>
            </a:pPr>
            <a:r>
              <a:rPr lang="pl-PL" sz="2600" dirty="0"/>
              <a:t>W przypadku, gdy prawidłowe zastosowanie zasady konkurencyjności nie doprowadziło do wyboru wykonawcy, gdyż nie wpłynęła żadna oferta, lub wpłynęły tylko oferty podlegające odrzuceniu, albo wszyscy wykonawcy zostali wykluczeni z postępowania lub nie spełnili warunków udziału w postępowaniu, </a:t>
            </a:r>
            <a:r>
              <a:rPr lang="pl-PL" sz="2600" u="sng" dirty="0"/>
              <a:t>instytucja będąca stroną umowy o dofinansowanie musi wyrazić zgodę na podpisanie umowy z podmiotem powiązanym. </a:t>
            </a:r>
            <a:r>
              <a:rPr lang="pl-PL" sz="2600" dirty="0"/>
              <a:t>Dotyczy to beneficjentów niezobligowanych do stosowania PZP.</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Powiązania osobowe i kapitałowe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70030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1" y="2921169"/>
            <a:ext cx="3244408" cy="507831"/>
          </a:xfrm>
          <a:prstGeom prst="rect">
            <a:avLst/>
          </a:prstGeom>
          <a:noFill/>
        </p:spPr>
        <p:txBody>
          <a:bodyPr wrap="square" rtlCol="0">
            <a:spAutoFit/>
          </a:bodyPr>
          <a:lstStyle/>
          <a:p>
            <a:pPr algn="ctr"/>
            <a:r>
              <a:rPr lang="pl-PL" sz="2700" b="1" dirty="0">
                <a:latin typeface="Corbel" panose="020B0503020204020204" pitchFamily="34" charset="0"/>
              </a:rPr>
              <a:t>Rozeznanie rynku</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507816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4801314"/>
          </a:xfrm>
          <a:prstGeom prst="rect">
            <a:avLst/>
          </a:prstGeom>
          <a:noFill/>
        </p:spPr>
        <p:txBody>
          <a:bodyPr wrap="square" rtlCol="0">
            <a:spAutoFit/>
          </a:bodyPr>
          <a:lstStyle/>
          <a:p>
            <a:r>
              <a:rPr lang="pl-PL" sz="1600" dirty="0"/>
              <a:t>Rozeznanie rynku ma na celu potwierdzenie, że dana usługa, dostawa lub robota budowlana została </a:t>
            </a:r>
            <a:r>
              <a:rPr lang="pl-PL" sz="1600" b="1" dirty="0"/>
              <a:t>wykonana po cenie rynkowej. </a:t>
            </a:r>
          </a:p>
          <a:p>
            <a:endParaRPr lang="pl-PL" sz="1600" b="1" dirty="0"/>
          </a:p>
          <a:p>
            <a:r>
              <a:rPr lang="pl-PL" sz="1600" dirty="0"/>
              <a:t>W celu potwierdzenia przeprowadzenia rozeznania </a:t>
            </a:r>
            <a:r>
              <a:rPr lang="pl-PL" sz="1600" b="1" dirty="0"/>
              <a:t>rynku konieczne jest udokumentowanie dokonanej analizy cen/cenników potencjalnych wykonawców zamówienia – wraz z analizowanymi cennikami (w Wytycznych nie wskazano minimalnej liczby cenników/ofert jakie należy pozyskać – dlatego 2 oferty/cenniki mogą być niewystarczające).</a:t>
            </a:r>
            <a:endParaRPr lang="pl-PL" sz="1600" dirty="0"/>
          </a:p>
          <a:p>
            <a:endParaRPr lang="pl-PL" sz="1600" dirty="0"/>
          </a:p>
          <a:p>
            <a:r>
              <a:rPr lang="pl-PL" sz="1600" dirty="0"/>
              <a:t>Cenniki można pozyskać:</a:t>
            </a:r>
          </a:p>
          <a:p>
            <a:pPr marL="285750" indent="-285750">
              <a:buFont typeface="Arial" panose="020B0604020202020204" pitchFamily="34" charset="0"/>
              <a:buChar char="•"/>
            </a:pPr>
            <a:r>
              <a:rPr lang="pl-PL" sz="1600" dirty="0"/>
              <a:t>ze stron internetowych wykonawców lub </a:t>
            </a:r>
          </a:p>
          <a:p>
            <a:pPr marL="285750" indent="-285750">
              <a:buFont typeface="Arial" panose="020B0604020202020204" pitchFamily="34" charset="0"/>
              <a:buChar char="•"/>
            </a:pPr>
            <a:r>
              <a:rPr lang="pl-PL" sz="1600" dirty="0"/>
              <a:t>poprzez upublicznienie opisu przedmiotu zamówienia wraz z zapytaniem o cenę na stronie internetowej beneficjenta lub </a:t>
            </a:r>
          </a:p>
          <a:p>
            <a:pPr marL="285750" indent="-285750">
              <a:buFont typeface="Arial" panose="020B0604020202020204" pitchFamily="34" charset="0"/>
              <a:buChar char="•"/>
            </a:pPr>
            <a:r>
              <a:rPr lang="pl-PL" sz="1600" dirty="0"/>
              <a:t>skierowanie zapytań o cenę wraz z opisem przedmiotu zamówienia do potencjalnych wykonawców, itd.</a:t>
            </a:r>
          </a:p>
          <a:p>
            <a:pPr marL="285750" indent="-285750">
              <a:buFont typeface="Arial" panose="020B0604020202020204" pitchFamily="34" charset="0"/>
              <a:buChar char="•"/>
            </a:pPr>
            <a:endParaRPr lang="pl-PL" sz="1600" dirty="0"/>
          </a:p>
          <a:p>
            <a:r>
              <a:rPr lang="pl-PL" sz="1600" dirty="0"/>
              <a:t>Notatka potwierdzająca przeprowadzenie rozmów telefonicznych z potencjalnymi wykonawcami </a:t>
            </a:r>
            <a:r>
              <a:rPr lang="pl-PL" sz="1600" b="1" dirty="0"/>
              <a:t>nie może być uznawana </a:t>
            </a:r>
            <a:r>
              <a:rPr lang="pl-PL" sz="1600" dirty="0"/>
              <a:t>za udokumentowanie rozeznania rynku</a:t>
            </a:r>
          </a:p>
          <a:p>
            <a:endParaRPr lang="pl-PL"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02560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3693319"/>
          </a:xfrm>
          <a:prstGeom prst="rect">
            <a:avLst/>
          </a:prstGeom>
          <a:noFill/>
        </p:spPr>
        <p:txBody>
          <a:bodyPr wrap="square" rtlCol="0">
            <a:spAutoFit/>
          </a:bodyPr>
          <a:lstStyle/>
          <a:p>
            <a:pPr marL="285750" indent="-285750">
              <a:buFont typeface="Arial" panose="020B0604020202020204" pitchFamily="34" charset="0"/>
              <a:buChar char="•"/>
            </a:pPr>
            <a:r>
              <a:rPr lang="pl-PL" dirty="0"/>
              <a:t>Jeżeli ustalona w wyniku rozeznania rynku cena rynkowa zamówienia </a:t>
            </a:r>
            <a:r>
              <a:rPr lang="pl-PL" b="1" dirty="0"/>
              <a:t>przekracza 50 tys. PLN netto</a:t>
            </a:r>
            <a:r>
              <a:rPr lang="pl-PL" dirty="0"/>
              <a:t>, stosuje się zasadę konkurencyjności.</a:t>
            </a:r>
          </a:p>
          <a:p>
            <a:endParaRPr lang="pl-PL" dirty="0"/>
          </a:p>
          <a:p>
            <a:pPr marL="285750" indent="-285750">
              <a:buFont typeface="Arial" panose="020B0604020202020204" pitchFamily="34" charset="0"/>
              <a:buChar char="•"/>
            </a:pPr>
            <a:r>
              <a:rPr lang="pl-PL" b="1" dirty="0"/>
              <a:t>Możliwe jest zastosowanie zasady konkurencyjności zamiast rozeznania rynku</a:t>
            </a:r>
            <a:r>
              <a:rPr lang="pl-PL" dirty="0"/>
              <a:t>. W takiej sytuacji, warunki kwalifikowalności z sekcji 6.5.2 muszą być spełnione.</a:t>
            </a:r>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dirty="0"/>
              <a:t>Rozeznania rynku nie przeprowadza się dla najczęściej finansowanych towarów i usług, dla których IZ PO określiła wymagania dotyczące standardu oraz cen rynkowych, o których mowa w pkt 4 podrozdziału 6.2 </a:t>
            </a:r>
            <a:r>
              <a:rPr lang="pl-PL" i="1" dirty="0"/>
              <a:t>Wytycznych</a:t>
            </a:r>
            <a:r>
              <a:rPr lang="pl-PL" dirty="0"/>
              <a:t>.</a:t>
            </a:r>
          </a:p>
          <a:p>
            <a:endParaRPr lang="pl-PL" dirty="0"/>
          </a:p>
          <a:p>
            <a:pPr marL="285750" indent="-285750">
              <a:buFont typeface="Arial" panose="020B0604020202020204" pitchFamily="34" charset="0"/>
              <a:buChar char="•"/>
            </a:pPr>
            <a:r>
              <a:rPr lang="pl-PL" dirty="0"/>
              <a:t>Zawarcie pisemnej umowy z wykonawcą nie jest wymagane. </a:t>
            </a:r>
          </a:p>
          <a:p>
            <a:endParaRPr lang="pl-PL" dirty="0"/>
          </a:p>
          <a:p>
            <a:pPr marL="285750" indent="-285750">
              <a:buFont typeface="Arial" panose="020B0604020202020204" pitchFamily="34" charset="0"/>
              <a:buChar char="•"/>
            </a:pPr>
            <a:r>
              <a:rPr lang="pl-PL" dirty="0"/>
              <a:t>Rozeznanie rynku to </a:t>
            </a:r>
            <a:r>
              <a:rPr lang="pl-PL" i="1" dirty="0"/>
              <a:t>de facto </a:t>
            </a:r>
            <a:r>
              <a:rPr lang="pl-PL" dirty="0"/>
              <a:t>szacowanie wartości zamówienia.</a:t>
            </a: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067248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2417547"/>
            <a:ext cx="7914301" cy="2092881"/>
          </a:xfrm>
          <a:prstGeom prst="rect">
            <a:avLst/>
          </a:prstGeom>
          <a:noFill/>
        </p:spPr>
        <p:txBody>
          <a:bodyPr wrap="square" rtlCol="0">
            <a:spAutoFit/>
          </a:bodyPr>
          <a:lstStyle/>
          <a:p>
            <a:pPr marL="285750" indent="-285750">
              <a:buFont typeface="Arial" panose="020B0604020202020204" pitchFamily="34" charset="0"/>
              <a:buChar char="•"/>
              <a:defRPr/>
            </a:pPr>
            <a:r>
              <a:rPr lang="pl-PL" sz="2600" dirty="0"/>
              <a:t>Brak obowiązku rozeznania rynku.</a:t>
            </a:r>
          </a:p>
          <a:p>
            <a:pPr>
              <a:defRPr/>
            </a:pPr>
            <a:endParaRPr lang="pl-PL" sz="2600" dirty="0"/>
          </a:p>
          <a:p>
            <a:pPr marL="285750" indent="-285750">
              <a:buFont typeface="Arial" panose="020B0604020202020204" pitchFamily="34" charset="0"/>
              <a:buChar char="•"/>
              <a:defRPr/>
            </a:pPr>
            <a:r>
              <a:rPr lang="pl-PL" sz="2600" dirty="0"/>
              <a:t>Brak obowiązku zawarcia umowy.</a:t>
            </a:r>
          </a:p>
          <a:p>
            <a:pPr>
              <a:defRPr/>
            </a:pPr>
            <a:endParaRPr lang="pl-PL" sz="2600" dirty="0"/>
          </a:p>
          <a:p>
            <a:pPr marL="285750" indent="-285750">
              <a:buFont typeface="Arial" panose="020B0604020202020204" pitchFamily="34" charset="0"/>
              <a:buChar char="•"/>
              <a:defRPr/>
            </a:pPr>
            <a:r>
              <a:rPr lang="pl-PL" sz="2600" dirty="0"/>
              <a:t>Dokument księgowy potwierdza poniesienie wydatku.</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Wydatki ≤ 20 tys. zł netto</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7176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8132236" cy="50167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a:t>Zamówienia udzielane w ramach projektów - Podręcznik wnioskodawcy i beneficjenta programów polityki spójności 2014– 2020 </a:t>
            </a:r>
            <a:r>
              <a:rPr lang="pl-PL" dirty="0"/>
              <a:t>- Ministerstwo Inwestycji i Rozwoju – ostatnia aktualizacja 26 marca 2021 r.;</a:t>
            </a:r>
          </a:p>
          <a:p>
            <a:pPr marL="285750" indent="-285750">
              <a:spcAft>
                <a:spcPts val="1200"/>
              </a:spcAft>
              <a:buFont typeface="Arial" panose="020B0604020202020204" pitchFamily="34" charset="0"/>
              <a:buChar char="•"/>
            </a:pPr>
            <a:r>
              <a:rPr lang="pl-PL" dirty="0"/>
              <a:t>Listy  sprawdzające dla postępowań dotyczących udzielenia zamówień publicznych realizowanych zgodnie z zasadą konkurencyjności i rozeznaniem rynku opisanych w Wytycznych w zakresie kwalifikowalności wydatków w ramach EFRR, EFS oraz FS na lata 2014-2020 (zaktualizowane 6 listopada 2019 r.);</a:t>
            </a:r>
          </a:p>
          <a:p>
            <a:pPr marL="285750" indent="-285750">
              <a:spcAft>
                <a:spcPts val="1200"/>
              </a:spcAft>
              <a:buFont typeface="Arial" panose="020B0604020202020204" pitchFamily="34" charset="0"/>
              <a:buChar char="•"/>
            </a:pPr>
            <a:r>
              <a:rPr lang="pl-PL" dirty="0"/>
              <a:t>Materiał informacyjny dotyczący stosowania zasady konkurencyjności oraz rozeznania rynku w ramach Programu Wiedza Edukacja Rozwój 2014-2020 – ostatnia aktualizacja wrzesień 2021 r. (wersja 3) – </a:t>
            </a:r>
            <a:r>
              <a:rPr lang="pl-PL" u="sng" dirty="0"/>
              <a:t>dla Beneficjentów RPO WD jedynie pomocniczo.</a:t>
            </a:r>
          </a:p>
          <a:p>
            <a:pPr marL="285750" indent="-285750">
              <a:spcAft>
                <a:spcPts val="1200"/>
              </a:spcAft>
              <a:buFont typeface="Arial" panose="020B0604020202020204" pitchFamily="34" charset="0"/>
              <a:buChar char="•"/>
            </a:pPr>
            <a:r>
              <a:rPr lang="pl-PL" i="1" dirty="0"/>
              <a:t>„Aspekty społeczne w zamówieniach publicznych" </a:t>
            </a:r>
            <a:r>
              <a:rPr lang="pl-PL" dirty="0"/>
              <a:t>przygotowane przez Prezesa Urzędu Zamówień Publicznych – 2014 r.</a:t>
            </a:r>
          </a:p>
          <a:p>
            <a:pPr marL="285750" indent="-285750">
              <a:spcAft>
                <a:spcPts val="1200"/>
              </a:spcAft>
              <a:buFont typeface="Arial" panose="020B0604020202020204" pitchFamily="34" charset="0"/>
              <a:buChar char="•"/>
            </a:pPr>
            <a:endParaRPr lang="pl-PL" u="sng" dirty="0"/>
          </a:p>
          <a:p>
            <a:pPr marL="285750" indent="-285750">
              <a:spcAft>
                <a:spcPts val="1200"/>
              </a:spcAft>
              <a:buFont typeface="Arial" panose="020B0604020202020204" pitchFamily="34" charset="0"/>
              <a:buChar char="•"/>
            </a:pP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Inne pomocne dokumenty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64661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663797" y="2558044"/>
            <a:ext cx="3244408" cy="1200329"/>
          </a:xfrm>
          <a:prstGeom prst="rect">
            <a:avLst/>
          </a:prstGeom>
          <a:noFill/>
        </p:spPr>
        <p:txBody>
          <a:bodyPr wrap="square" rtlCol="0">
            <a:spAutoFit/>
          </a:bodyPr>
          <a:lstStyle/>
          <a:p>
            <a:pPr algn="ctr"/>
            <a:r>
              <a:rPr lang="pl-PL" sz="2400" b="1" dirty="0">
                <a:latin typeface="Corbel" panose="020B0503020204020204" pitchFamily="34" charset="0"/>
              </a:rPr>
              <a:t>Zamówienia w projekcie – praktyczne wskazówki</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88228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816977"/>
          </a:xfrm>
          <a:prstGeom prst="rect">
            <a:avLst/>
          </a:prstGeom>
          <a:noFill/>
        </p:spPr>
        <p:txBody>
          <a:bodyPr wrap="square" rtlCol="0">
            <a:spAutoFit/>
          </a:bodyPr>
          <a:lstStyle/>
          <a:p>
            <a:pPr marL="285750" indent="-285750">
              <a:spcAft>
                <a:spcPts val="1200"/>
              </a:spcAft>
              <a:buFont typeface="Arial" panose="020B0604020202020204" pitchFamily="34" charset="0"/>
              <a:buChar char="•"/>
              <a:defRPr/>
            </a:pPr>
            <a:r>
              <a:rPr lang="pl-PL" dirty="0"/>
              <a:t>Nie należy kopiować bezkrytycznie zapisów z innych zapytań ofertowych – nie należy zostawiać zapisów, których nie rozumiemy lub wiemy, że nie ich będziemy stosować.</a:t>
            </a:r>
          </a:p>
          <a:p>
            <a:pPr marL="285750" indent="-285750">
              <a:spcAft>
                <a:spcPts val="1200"/>
              </a:spcAft>
              <a:buFont typeface="Arial" panose="020B0604020202020204" pitchFamily="34" charset="0"/>
              <a:buChar char="•"/>
              <a:defRPr/>
            </a:pPr>
            <a:r>
              <a:rPr lang="pl-PL" dirty="0"/>
              <a:t>Należy sprawdzić zapisy dot. zamówień w umowie o dofinansowanie projektu – mogą być tam sformułowane obowiązki, które nie wynikają wprost z Wytycznych – np. konieczność zawarcia w umowach z wykonawcami zapisów obligujących wykonawców do przedstawienia informacji o podwykonawcach, rodzaj zamówień, w których należy uwzględnić klauzule społeczne.</a:t>
            </a:r>
          </a:p>
          <a:p>
            <a:pPr marL="285750" indent="-285750">
              <a:spcAft>
                <a:spcPts val="1200"/>
              </a:spcAft>
              <a:buFont typeface="Arial" panose="020B0604020202020204" pitchFamily="34" charset="0"/>
              <a:buChar char="•"/>
              <a:defRPr/>
            </a:pPr>
            <a:r>
              <a:rPr lang="pl-PL" dirty="0"/>
              <a:t>Spróbować postawić się w roli potencjalnego wykonawcy i przeanalizować zapisy zapytania ofertowego z jego perspektywy (czy chciałbym wziąć udział w takim postępowaniu?) – można też dać do przeczytania innej osobie/przykładowemu przedsiębiorcy.</a:t>
            </a:r>
          </a:p>
          <a:p>
            <a:pPr marL="285750" indent="-285750">
              <a:spcAft>
                <a:spcPts val="1200"/>
              </a:spcAft>
              <a:buFont typeface="Arial" panose="020B0604020202020204" pitchFamily="34" charset="0"/>
              <a:buChar char="•"/>
              <a:defRPr/>
            </a:pPr>
            <a:r>
              <a:rPr lang="pl-PL" dirty="0"/>
              <a:t>Zwykle „mniej” oznacza „lepiej” – nie jest wskazane nadmierne rozbudowywanie treści zapytania ofertowego jeśli nie jest to konieczne. Powyższe dotyczy również warunków udziału w postępowaniu czy kryteriów oceny ofert. </a:t>
            </a:r>
          </a:p>
          <a:p>
            <a:pPr marL="457200" indent="-457200">
              <a:buFont typeface="Arial" panose="020B0604020202020204" pitchFamily="34" charset="0"/>
              <a:buChar char="•"/>
              <a:defRPr/>
            </a:pPr>
            <a:endParaRPr lang="pl-PL" dirty="0"/>
          </a:p>
          <a:p>
            <a:pPr>
              <a:defRPr/>
            </a:pPr>
            <a:endParaRPr lang="pl-PL" sz="2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80259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262979"/>
          </a:xfrm>
          <a:prstGeom prst="rect">
            <a:avLst/>
          </a:prstGeom>
          <a:noFill/>
        </p:spPr>
        <p:txBody>
          <a:bodyPr wrap="square" rtlCol="0">
            <a:spAutoFit/>
          </a:bodyPr>
          <a:lstStyle/>
          <a:p>
            <a:pPr>
              <a:defRPr/>
            </a:pPr>
            <a:endParaRPr lang="pl-PL" dirty="0"/>
          </a:p>
          <a:p>
            <a:pPr marL="285750" indent="-285750">
              <a:spcAft>
                <a:spcPts val="1200"/>
              </a:spcAft>
              <a:buFont typeface="Arial" panose="020B0604020202020204" pitchFamily="34" charset="0"/>
              <a:buChar char="•"/>
              <a:defRPr/>
            </a:pPr>
            <a:r>
              <a:rPr lang="pl-PL" dirty="0"/>
              <a:t>Należy dokumentować każdą czynność w ramach prowadzonego postępowania.</a:t>
            </a:r>
          </a:p>
          <a:p>
            <a:pPr marL="285750" indent="-285750">
              <a:spcAft>
                <a:spcPts val="1200"/>
              </a:spcAft>
              <a:buFont typeface="Arial" panose="020B0604020202020204" pitchFamily="34" charset="0"/>
              <a:buChar char="•"/>
              <a:defRPr/>
            </a:pPr>
            <a:r>
              <a:rPr lang="pl-PL" dirty="0"/>
              <a:t>Wskazane jest aby dopuścić składanie ofert drogą elektroniczną, a dokumenty w formie papierowej wymagać dopiero przed podpisaniem umowy z wykonawcą.</a:t>
            </a:r>
          </a:p>
          <a:p>
            <a:pPr marL="285750" indent="-285750">
              <a:spcAft>
                <a:spcPts val="1200"/>
              </a:spcAft>
              <a:buFont typeface="Arial" panose="020B0604020202020204" pitchFamily="34" charset="0"/>
              <a:buChar char="•"/>
              <a:defRPr/>
            </a:pPr>
            <a:r>
              <a:rPr lang="pl-PL" dirty="0"/>
              <a:t>W sytuacjach wątpliwych, gdy brak jest pewności czy należy łączyć ze sobą kilka różnych zamówień (tożsamość przedmiotowa), bezpieczniej jest przeprowadzić zasadę konkurencyjności (np. z podziałem na części). </a:t>
            </a:r>
          </a:p>
          <a:p>
            <a:pPr marL="285750" indent="-285750">
              <a:spcAft>
                <a:spcPts val="1200"/>
              </a:spcAft>
              <a:buFont typeface="Arial" panose="020B0604020202020204" pitchFamily="34" charset="0"/>
              <a:buChar char="•"/>
              <a:defRPr/>
            </a:pPr>
            <a:r>
              <a:rPr lang="pl-PL" dirty="0"/>
              <a:t>W sytuacji, gdy w prowadzonym postępowaniu nie została złożona żadna oferta, dokonać ponownej analizy treści zapytania ofertowego pod kątem zapisów mogących zniechęcać do złożenia oferty (np. zbyt wysokie wymogi, zbyt duża liczba dokumentów, które trzeba złożyć wraz z ofertą, zbyt krótkie terminy realizacji, nieprecyzyjny opis przedmiotu zamówienia). W przypadku wykrycia takich zapisów – aby uniknąć nałożenia korekty finansowej - należy ponownie przeprowadzić zasadę konkurencyjności.</a:t>
            </a:r>
          </a:p>
          <a:p>
            <a:pPr marL="457200" indent="-457200">
              <a:buFont typeface="Arial" panose="020B0604020202020204" pitchFamily="34" charset="0"/>
              <a:buChar char="•"/>
              <a:defRPr/>
            </a:pPr>
            <a:endParaRPr lang="pl-PL" dirty="0"/>
          </a:p>
          <a:p>
            <a:pPr>
              <a:defRPr/>
            </a:pPr>
            <a:endParaRPr lang="pl-PL" sz="2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28395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012264"/>
            <a:ext cx="7914301" cy="6647974"/>
          </a:xfrm>
          <a:prstGeom prst="rect">
            <a:avLst/>
          </a:prstGeom>
          <a:noFill/>
        </p:spPr>
        <p:txBody>
          <a:bodyPr wrap="square" rtlCol="0">
            <a:spAutoFit/>
          </a:bodyPr>
          <a:lstStyle/>
          <a:p>
            <a:pPr>
              <a:defRPr/>
            </a:pPr>
            <a:endParaRPr lang="pl-PL" dirty="0"/>
          </a:p>
          <a:p>
            <a:pPr marL="285750" indent="-285750">
              <a:spcAft>
                <a:spcPts val="1200"/>
              </a:spcAft>
              <a:buFont typeface="Arial" panose="020B0604020202020204" pitchFamily="34" charset="0"/>
              <a:buChar char="•"/>
              <a:defRPr/>
            </a:pPr>
            <a:r>
              <a:rPr lang="pl-PL" dirty="0"/>
              <a:t>Lepiej „przeszacować” niż „</a:t>
            </a:r>
            <a:r>
              <a:rPr lang="pl-PL" dirty="0" err="1"/>
              <a:t>niedoszacować</a:t>
            </a:r>
            <a:r>
              <a:rPr lang="pl-PL" dirty="0"/>
              <a:t>” wartość zamówienia – zwłaszcza jeśli w wyniku niedoszacowania wybierzemy mniej restrykcyjny tryb udzielenia zamówienia – możliwość zakwestionowania zamówienia w całości (100% poniesionych wydatków).</a:t>
            </a:r>
          </a:p>
          <a:p>
            <a:pPr marL="285750" indent="-285750">
              <a:spcAft>
                <a:spcPts val="1200"/>
              </a:spcAft>
              <a:buFont typeface="Arial" panose="020B0604020202020204" pitchFamily="34" charset="0"/>
              <a:buChar char="•"/>
              <a:defRPr/>
            </a:pPr>
            <a:r>
              <a:rPr lang="pl-PL" dirty="0"/>
              <a:t>W sytuacji, gdy stwierdzimy błąd, który mógłby skutkować nałożeniem korekty finansowej, rozważyć ponowne przeprowadzenie postępowania/rozwiązanie umowy z obecnym wykonawcą (w celu zminimalizowania wydatków niekwalifikowalnych).</a:t>
            </a:r>
          </a:p>
          <a:p>
            <a:pPr marL="285750" indent="-285750">
              <a:spcAft>
                <a:spcPts val="1200"/>
              </a:spcAft>
              <a:buFont typeface="Arial" panose="020B0604020202020204" pitchFamily="34" charset="0"/>
              <a:buChar char="•"/>
              <a:defRPr/>
            </a:pPr>
            <a:r>
              <a:rPr lang="pl-PL" dirty="0"/>
              <a:t>Należy zastrzec w zapytaniu ofertowym, iż Zamawiający unieważni postępowanie w przypadku, gdy wartość najkorzystniejszej oferty przekroczy wartość środków jakie Zamawiający przeznaczył na realizację zamówienia (zdarzają się oferty znacznie przekraczające ceny rynkowe).</a:t>
            </a:r>
          </a:p>
          <a:p>
            <a:pPr marL="285750" indent="-285750">
              <a:spcAft>
                <a:spcPts val="1200"/>
              </a:spcAft>
              <a:buFont typeface="Arial" panose="020B0604020202020204" pitchFamily="34" charset="0"/>
              <a:buChar char="•"/>
              <a:defRPr/>
            </a:pPr>
            <a:r>
              <a:rPr lang="pl-PL" dirty="0"/>
              <a:t>Procedurę wszczynamy dopiero gdy wiemy dokładnie co chcemy kupić. Jeżeli nie wiemy a przeprowadzimy postępowanie wówczas jest duże prawdopodobieństwo nałożenia korekty z tytułu niewystarczającego opisu przedmiotu zamówienia.</a:t>
            </a:r>
          </a:p>
          <a:p>
            <a:pPr marL="457200" indent="-457200">
              <a:buFont typeface="Arial" panose="020B0604020202020204" pitchFamily="34" charset="0"/>
              <a:buChar char="•"/>
              <a:defRPr/>
            </a:pPr>
            <a:endParaRPr lang="pl-PL" dirty="0"/>
          </a:p>
          <a:p>
            <a:pPr marL="457200" indent="-457200">
              <a:buFont typeface="Arial" panose="020B0604020202020204" pitchFamily="34" charset="0"/>
              <a:buChar char="•"/>
              <a:defRPr/>
            </a:pPr>
            <a:endParaRPr lang="pl-PL" dirty="0"/>
          </a:p>
          <a:p>
            <a:pPr marL="457200" indent="-457200">
              <a:buFont typeface="Arial" panose="020B0604020202020204" pitchFamily="34" charset="0"/>
              <a:buChar char="•"/>
              <a:defRPr/>
            </a:pPr>
            <a:endParaRPr lang="pl-PL" dirty="0"/>
          </a:p>
          <a:p>
            <a:pPr>
              <a:defRPr/>
            </a:pPr>
            <a:endParaRPr lang="pl-PL" sz="2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31420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3785652"/>
          </a:xfrm>
          <a:prstGeom prst="rect">
            <a:avLst/>
          </a:prstGeom>
          <a:noFill/>
        </p:spPr>
        <p:txBody>
          <a:bodyPr wrap="square" rtlCol="0">
            <a:spAutoFit/>
          </a:bodyPr>
          <a:lstStyle/>
          <a:p>
            <a:pPr algn="ctr"/>
            <a:endParaRPr lang="pl-PL" sz="2400" dirty="0">
              <a:ln w="0"/>
              <a:solidFill>
                <a:schemeClr val="accent1"/>
              </a:solidFill>
              <a:effectLst>
                <a:outerShdw blurRad="38100" dist="25400" dir="5400000" algn="ctr" rotWithShape="0">
                  <a:srgbClr val="6E747A">
                    <a:alpha val="43000"/>
                  </a:srgbClr>
                </a:outerShdw>
              </a:effectLst>
            </a:endParaRPr>
          </a:p>
          <a:p>
            <a:r>
              <a:rPr lang="pl-PL" sz="2400" dirty="0">
                <a:ln w="0"/>
                <a:effectLst>
                  <a:outerShdw blurRad="38100" dist="25400" dir="5400000" algn="ctr" rotWithShape="0">
                    <a:srgbClr val="6E747A">
                      <a:alpha val="43000"/>
                    </a:srgbClr>
                  </a:outerShdw>
                </a:effectLst>
              </a:rPr>
              <a:t>Ustawa z dnia 11 września 2019 r. PZP (obowiązująca od 01.01.2021 r.)</a:t>
            </a:r>
          </a:p>
          <a:p>
            <a:endParaRPr lang="pl-PL" sz="2400" dirty="0">
              <a:ln w="0"/>
              <a:effectLst>
                <a:outerShdw blurRad="38100" dist="25400" dir="5400000" algn="ctr" rotWithShape="0">
                  <a:srgbClr val="6E747A">
                    <a:alpha val="43000"/>
                  </a:srgbClr>
                </a:outerShdw>
              </a:effectLst>
            </a:endParaRPr>
          </a:p>
          <a:p>
            <a:r>
              <a:rPr lang="pl-PL" sz="2400" b="1" dirty="0"/>
              <a:t>Kwestionariusz kontroli</a:t>
            </a:r>
            <a:r>
              <a:rPr lang="pl-PL" sz="2400" dirty="0"/>
              <a:t>, zawierający opis zagadnień z zakresu PZP, podlegających weryfikacji podczas kontroli </a:t>
            </a:r>
            <a:r>
              <a:rPr lang="pl-PL" sz="2400" u="sng" dirty="0"/>
              <a:t>będzie</a:t>
            </a:r>
            <a:r>
              <a:rPr lang="pl-PL" sz="2400" dirty="0"/>
              <a:t> udostępniony w Biuletynie Informacji Publicznej Dolnośląskiego Wojewódzkiego Urzędu Pracy na stronie  </a:t>
            </a:r>
            <a:r>
              <a:rPr lang="pl-PL" sz="2400" dirty="0">
                <a:solidFill>
                  <a:schemeClr val="accent1"/>
                </a:solidFill>
              </a:rPr>
              <a:t>http://bip.dwup.pl/?id=407</a:t>
            </a:r>
            <a:endParaRPr lang="pl-PL" sz="2400" dirty="0">
              <a:ln w="0"/>
              <a:solidFill>
                <a:schemeClr val="accent1"/>
              </a:solidFill>
              <a:effectLst>
                <a:outerShdw blurRad="38100" dist="25400" dir="5400000" algn="ctr" rotWithShape="0">
                  <a:srgbClr val="6E747A">
                    <a:alpha val="43000"/>
                  </a:srgbClr>
                </a:outerShdw>
              </a:effectLst>
            </a:endParaRPr>
          </a:p>
          <a:p>
            <a:pPr algn="ctr"/>
            <a:endParaRPr lang="pl-PL" sz="2400" dirty="0">
              <a:ln w="0"/>
              <a:solidFill>
                <a:schemeClr val="accent1"/>
              </a:solidFill>
              <a:effectLst>
                <a:outerShdw blurRad="38100" dist="25400" dir="5400000" algn="ctr" rotWithShape="0">
                  <a:srgbClr val="6E747A">
                    <a:alpha val="43000"/>
                  </a:srgbClr>
                </a:outerShdw>
              </a:effectLst>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ZMIANY</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35607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Obraz 33">
            <a:extLst>
              <a:ext uri="{FF2B5EF4-FFF2-40B4-BE49-F238E27FC236}">
                <a16:creationId xmlns:a16="http://schemas.microsoft.com/office/drawing/2014/main" id="{D14FAD3A-3939-4B48-9B3A-8D342587F85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2" name="Obraz 31">
            <a:extLst>
              <a:ext uri="{FF2B5EF4-FFF2-40B4-BE49-F238E27FC236}">
                <a16:creationId xmlns:a16="http://schemas.microsoft.com/office/drawing/2014/main" id="{E736B14E-04E0-1F42-A0FA-2C7FC43D3A2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33" name="Prostokąt 32">
            <a:extLst>
              <a:ext uri="{FF2B5EF4-FFF2-40B4-BE49-F238E27FC236}">
                <a16:creationId xmlns:a16="http://schemas.microsoft.com/office/drawing/2014/main" id="{B8D65056-232C-9A44-B109-4453E6A7E1E7}"/>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6" name="pole tekstowe 5">
            <a:extLst>
              <a:ext uri="{FF2B5EF4-FFF2-40B4-BE49-F238E27FC236}">
                <a16:creationId xmlns:a16="http://schemas.microsoft.com/office/drawing/2014/main" id="{485BAF59-1728-0D4D-B899-035115C644E4}"/>
              </a:ext>
            </a:extLst>
          </p:cNvPr>
          <p:cNvSpPr txBox="1"/>
          <p:nvPr/>
        </p:nvSpPr>
        <p:spPr>
          <a:xfrm>
            <a:off x="529032" y="3153930"/>
            <a:ext cx="3574959" cy="923330"/>
          </a:xfrm>
          <a:prstGeom prst="rect">
            <a:avLst/>
          </a:prstGeom>
          <a:noFill/>
        </p:spPr>
        <p:txBody>
          <a:bodyPr wrap="square" rtlCol="0">
            <a:spAutoFit/>
          </a:bodyPr>
          <a:lstStyle/>
          <a:p>
            <a:r>
              <a:rPr lang="pl-PL" sz="2700" b="1" dirty="0">
                <a:solidFill>
                  <a:schemeClr val="bg1"/>
                </a:solidFill>
                <a:latin typeface="Corbel" panose="020B0503020204020204" pitchFamily="34" charset="0"/>
              </a:rPr>
              <a:t>DZIĘKUJEMY</a:t>
            </a:r>
          </a:p>
          <a:p>
            <a:r>
              <a:rPr lang="pl-PL" sz="2700" b="1" dirty="0">
                <a:solidFill>
                  <a:schemeClr val="bg1"/>
                </a:solidFill>
                <a:latin typeface="Corbel" panose="020B0503020204020204" pitchFamily="34" charset="0"/>
              </a:rPr>
              <a:t>ZA UWAGĘ</a:t>
            </a: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24" name="Ramka 23">
            <a:extLst>
              <a:ext uri="{FF2B5EF4-FFF2-40B4-BE49-F238E27FC236}">
                <a16:creationId xmlns:a16="http://schemas.microsoft.com/office/drawing/2014/main" id="{C4F82846-73D1-9D44-AF2F-439C519B9C24}"/>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5" name="Prostokąt 24">
            <a:extLst>
              <a:ext uri="{FF2B5EF4-FFF2-40B4-BE49-F238E27FC236}">
                <a16:creationId xmlns:a16="http://schemas.microsoft.com/office/drawing/2014/main" id="{A007C92A-C03B-504E-956D-0D37596F4975}"/>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26" name="Grupa 25">
            <a:extLst>
              <a:ext uri="{FF2B5EF4-FFF2-40B4-BE49-F238E27FC236}">
                <a16:creationId xmlns:a16="http://schemas.microsoft.com/office/drawing/2014/main" id="{FA0E2784-29A2-794D-A763-858222EE3738}"/>
              </a:ext>
            </a:extLst>
          </p:cNvPr>
          <p:cNvGrpSpPr/>
          <p:nvPr/>
        </p:nvGrpSpPr>
        <p:grpSpPr>
          <a:xfrm>
            <a:off x="511955" y="2214295"/>
            <a:ext cx="4158614" cy="491966"/>
            <a:chOff x="0" y="0"/>
            <a:chExt cx="6259195" cy="741045"/>
          </a:xfrm>
        </p:grpSpPr>
        <p:pic>
          <p:nvPicPr>
            <p:cNvPr id="27" name="Picture 3" descr="FE-POZIOM-Kolor-RGB">
              <a:extLst>
                <a:ext uri="{FF2B5EF4-FFF2-40B4-BE49-F238E27FC236}">
                  <a16:creationId xmlns:a16="http://schemas.microsoft.com/office/drawing/2014/main" id="{DB6157E5-41B3-9447-A45C-BA781BA3CEBA}"/>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28" name="Obraz 27">
              <a:extLst>
                <a:ext uri="{FF2B5EF4-FFF2-40B4-BE49-F238E27FC236}">
                  <a16:creationId xmlns:a16="http://schemas.microsoft.com/office/drawing/2014/main" id="{7E8C086B-FD26-8648-BD19-81E51BF74B5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29" name="Obraz 28">
              <a:extLst>
                <a:ext uri="{FF2B5EF4-FFF2-40B4-BE49-F238E27FC236}">
                  <a16:creationId xmlns:a16="http://schemas.microsoft.com/office/drawing/2014/main" id="{A7B2E869-ABC7-0849-8FFA-0F2754B0529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30" name="Obraz 29" descr="znak_barw_rp_poziom_szara_ramka_rgb">
              <a:extLst>
                <a:ext uri="{FF2B5EF4-FFF2-40B4-BE49-F238E27FC236}">
                  <a16:creationId xmlns:a16="http://schemas.microsoft.com/office/drawing/2014/main" id="{C0B7F1D4-DF69-774B-ACCA-82B9D470CD38}"/>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2730216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61665"/>
          </a:xfrm>
          <a:prstGeom prst="rect">
            <a:avLst/>
          </a:prstGeom>
          <a:noFill/>
        </p:spPr>
        <p:txBody>
          <a:bodyPr wrap="square" rtlCol="0">
            <a:spAutoFit/>
          </a:bodyPr>
          <a:lstStyle/>
          <a:p>
            <a:pPr marL="285750" indent="-285750">
              <a:buFont typeface="Arial" panose="020B0604020202020204" pitchFamily="34" charset="0"/>
              <a:buChar char="•"/>
            </a:pPr>
            <a:endParaRPr lang="pl-PL" sz="2400" dirty="0">
              <a:ln w="0"/>
              <a:effectLst>
                <a:outerShdw blurRad="38100" dist="19050" dir="2700000" algn="tl" rotWithShape="0">
                  <a:schemeClr val="dk1">
                    <a:alpha val="40000"/>
                  </a:schemeClr>
                </a:outerShdw>
              </a:effectLst>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000" b="1" dirty="0"/>
              <a:t>Tryby udzielania zamówień</a:t>
            </a:r>
            <a:endParaRPr lang="pl-PL" sz="3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851512332"/>
              </p:ext>
            </p:extLst>
          </p:nvPr>
        </p:nvGraphicFramePr>
        <p:xfrm>
          <a:off x="1003024" y="1546042"/>
          <a:ext cx="7085274" cy="4147062"/>
        </p:xfrm>
        <a:graphic>
          <a:graphicData uri="http://schemas.openxmlformats.org/drawingml/2006/table">
            <a:tbl>
              <a:tblPr firstRow="1" bandRow="1">
                <a:tableStyleId>{5C22544A-7EE6-4342-B048-85BDC9FD1C3A}</a:tableStyleId>
              </a:tblPr>
              <a:tblGrid>
                <a:gridCol w="2361758">
                  <a:extLst>
                    <a:ext uri="{9D8B030D-6E8A-4147-A177-3AD203B41FA5}">
                      <a16:colId xmlns:a16="http://schemas.microsoft.com/office/drawing/2014/main" val="2384715144"/>
                    </a:ext>
                  </a:extLst>
                </a:gridCol>
                <a:gridCol w="2361758">
                  <a:extLst>
                    <a:ext uri="{9D8B030D-6E8A-4147-A177-3AD203B41FA5}">
                      <a16:colId xmlns:a16="http://schemas.microsoft.com/office/drawing/2014/main" val="2994428561"/>
                    </a:ext>
                  </a:extLst>
                </a:gridCol>
                <a:gridCol w="2361758">
                  <a:extLst>
                    <a:ext uri="{9D8B030D-6E8A-4147-A177-3AD203B41FA5}">
                      <a16:colId xmlns:a16="http://schemas.microsoft.com/office/drawing/2014/main" val="1986974397"/>
                    </a:ext>
                  </a:extLst>
                </a:gridCol>
              </a:tblGrid>
              <a:tr h="630265">
                <a:tc>
                  <a:txBody>
                    <a:bodyPr/>
                    <a:lstStyle/>
                    <a:p>
                      <a:pPr algn="ctr"/>
                      <a:r>
                        <a:rPr lang="pl-PL" sz="1300" b="0" i="0" u="none" strike="noStrike" kern="1200" baseline="0" dirty="0">
                          <a:solidFill>
                            <a:schemeClr val="lt1"/>
                          </a:solidFill>
                          <a:latin typeface="+mn-lt"/>
                          <a:ea typeface="+mn-ea"/>
                          <a:cs typeface="+mn-cs"/>
                        </a:rPr>
                        <a:t>Wartość zamówienia</a:t>
                      </a:r>
                      <a:endParaRPr lang="pl-PL" sz="1300" dirty="0"/>
                    </a:p>
                  </a:txBody>
                  <a:tcPr/>
                </a:tc>
                <a:tc>
                  <a:txBody>
                    <a:bodyPr/>
                    <a:lstStyle/>
                    <a:p>
                      <a:pPr algn="ctr"/>
                      <a:r>
                        <a:rPr lang="pl-PL" sz="1300" b="0" i="0" u="none" strike="noStrike" kern="1200" baseline="0" dirty="0">
                          <a:solidFill>
                            <a:schemeClr val="lt1"/>
                          </a:solidFill>
                          <a:latin typeface="+mn-lt"/>
                          <a:ea typeface="+mn-ea"/>
                          <a:cs typeface="+mn-cs"/>
                        </a:rPr>
                        <a:t>Podmiot zobligowany do</a:t>
                      </a:r>
                    </a:p>
                    <a:p>
                      <a:pPr algn="ctr"/>
                      <a:r>
                        <a:rPr lang="pl-PL" sz="1300" b="0" i="0" u="none" strike="noStrike" kern="1200" baseline="0" dirty="0">
                          <a:solidFill>
                            <a:schemeClr val="lt1"/>
                          </a:solidFill>
                          <a:latin typeface="+mn-lt"/>
                          <a:ea typeface="+mn-ea"/>
                          <a:cs typeface="+mn-cs"/>
                        </a:rPr>
                        <a:t>stosowania PZP</a:t>
                      </a:r>
                      <a:endParaRPr lang="pl-PL" sz="1300" dirty="0"/>
                    </a:p>
                  </a:txBody>
                  <a:tcPr/>
                </a:tc>
                <a:tc>
                  <a:txBody>
                    <a:bodyPr/>
                    <a:lstStyle/>
                    <a:p>
                      <a:pPr algn="ctr"/>
                      <a:r>
                        <a:rPr lang="pl-PL" sz="1300" b="0" i="0" u="none" strike="noStrike" kern="1200" baseline="0" dirty="0">
                          <a:solidFill>
                            <a:schemeClr val="lt1"/>
                          </a:solidFill>
                          <a:latin typeface="+mn-lt"/>
                          <a:ea typeface="+mn-ea"/>
                          <a:cs typeface="+mn-cs"/>
                        </a:rPr>
                        <a:t>Podmiot niezobligowany do</a:t>
                      </a:r>
                    </a:p>
                    <a:p>
                      <a:pPr algn="ctr"/>
                      <a:r>
                        <a:rPr lang="pl-PL" sz="1300" b="0" i="0" u="none" strike="noStrike" kern="1200" baseline="0" dirty="0">
                          <a:solidFill>
                            <a:schemeClr val="lt1"/>
                          </a:solidFill>
                          <a:latin typeface="+mn-lt"/>
                          <a:ea typeface="+mn-ea"/>
                          <a:cs typeface="+mn-cs"/>
                        </a:rPr>
                        <a:t>stosowania PZP</a:t>
                      </a:r>
                      <a:endParaRPr lang="pl-PL" sz="1300" dirty="0"/>
                    </a:p>
                  </a:txBody>
                  <a:tcPr/>
                </a:tc>
                <a:extLst>
                  <a:ext uri="{0D108BD9-81ED-4DB2-BD59-A6C34878D82A}">
                    <a16:rowId xmlns:a16="http://schemas.microsoft.com/office/drawing/2014/main" val="3232383688"/>
                  </a:ext>
                </a:extLst>
              </a:tr>
              <a:tr h="1878108">
                <a:tc>
                  <a:txBody>
                    <a:bodyPr/>
                    <a:lstStyle/>
                    <a:p>
                      <a:pPr algn="ctr"/>
                      <a:r>
                        <a:rPr lang="pl-PL" sz="1300" b="0" i="0" u="none" strike="noStrike" kern="1200" baseline="0" dirty="0">
                          <a:solidFill>
                            <a:schemeClr val="dk1"/>
                          </a:solidFill>
                          <a:latin typeface="+mn-lt"/>
                          <a:ea typeface="+mn-ea"/>
                          <a:cs typeface="+mn-cs"/>
                        </a:rPr>
                        <a:t>Powyżej 50 tys. zł netto</a:t>
                      </a:r>
                      <a:endParaRPr lang="pl-PL" sz="1300" dirty="0"/>
                    </a:p>
                  </a:txBody>
                  <a:tcPr/>
                </a:tc>
                <a:tc>
                  <a:txBody>
                    <a:bodyPr/>
                    <a:lstStyle/>
                    <a:p>
                      <a:pPr algn="ctr"/>
                      <a:r>
                        <a:rPr lang="pl-PL" sz="1300" b="0" i="0" u="none" strike="noStrike" kern="1200" baseline="0" dirty="0">
                          <a:solidFill>
                            <a:schemeClr val="dk1"/>
                          </a:solidFill>
                          <a:latin typeface="+mn-lt"/>
                          <a:ea typeface="+mn-ea"/>
                          <a:cs typeface="+mn-cs"/>
                        </a:rPr>
                        <a:t>PZP lub zasada</a:t>
                      </a:r>
                    </a:p>
                    <a:p>
                      <a:pPr algn="ctr"/>
                      <a:r>
                        <a:rPr lang="pl-PL" sz="1300" b="0" i="0" u="none" strike="noStrike" kern="1200" baseline="0" dirty="0">
                          <a:solidFill>
                            <a:schemeClr val="dk1"/>
                          </a:solidFill>
                          <a:latin typeface="+mn-lt"/>
                          <a:ea typeface="+mn-ea"/>
                          <a:cs typeface="+mn-cs"/>
                        </a:rPr>
                        <a:t>konkurencyjności lub</a:t>
                      </a:r>
                    </a:p>
                    <a:p>
                      <a:pPr algn="ctr"/>
                      <a:r>
                        <a:rPr lang="pl-PL" sz="1300" b="0" i="0" u="none" strike="noStrike" kern="1200" baseline="0" dirty="0">
                          <a:solidFill>
                            <a:schemeClr val="dk1"/>
                          </a:solidFill>
                          <a:latin typeface="+mn-lt"/>
                          <a:ea typeface="+mn-ea"/>
                          <a:cs typeface="+mn-cs"/>
                        </a:rPr>
                        <a:t>powierzenie zadań publicznych</a:t>
                      </a:r>
                    </a:p>
                    <a:p>
                      <a:pPr algn="ctr"/>
                      <a:r>
                        <a:rPr lang="pl-PL" sz="1300" b="0" i="0" u="none" strike="noStrike" kern="1200" baseline="0" dirty="0">
                          <a:solidFill>
                            <a:schemeClr val="dk1"/>
                          </a:solidFill>
                          <a:latin typeface="+mn-lt"/>
                          <a:ea typeface="+mn-ea"/>
                          <a:cs typeface="+mn-cs"/>
                        </a:rPr>
                        <a:t>na podstawie ustawy o</a:t>
                      </a:r>
                    </a:p>
                    <a:p>
                      <a:pPr algn="ctr"/>
                      <a:r>
                        <a:rPr lang="pl-PL" sz="1300" b="0" i="0" u="none" strike="noStrike" kern="1200" baseline="0" dirty="0">
                          <a:solidFill>
                            <a:schemeClr val="dk1"/>
                          </a:solidFill>
                          <a:latin typeface="+mn-lt"/>
                          <a:ea typeface="+mn-ea"/>
                          <a:cs typeface="+mn-cs"/>
                        </a:rPr>
                        <a:t>działalności pożytku</a:t>
                      </a:r>
                    </a:p>
                    <a:p>
                      <a:pPr algn="ctr"/>
                      <a:r>
                        <a:rPr lang="pl-PL" sz="1300" b="0" i="0" u="none" strike="noStrike" kern="1200" baseline="0" dirty="0">
                          <a:solidFill>
                            <a:schemeClr val="dk1"/>
                          </a:solidFill>
                          <a:latin typeface="+mn-lt"/>
                          <a:ea typeface="+mn-ea"/>
                          <a:cs typeface="+mn-cs"/>
                        </a:rPr>
                        <a:t>publicznego i o wolontariacie</a:t>
                      </a:r>
                    </a:p>
                    <a:p>
                      <a:pPr algn="ctr"/>
                      <a:r>
                        <a:rPr lang="pl-PL" sz="1300" b="0" i="0" u="none" strike="noStrike" kern="1200" baseline="0" dirty="0">
                          <a:solidFill>
                            <a:schemeClr val="dk1"/>
                          </a:solidFill>
                          <a:latin typeface="+mn-lt"/>
                          <a:ea typeface="+mn-ea"/>
                          <a:cs typeface="+mn-cs"/>
                        </a:rPr>
                        <a:t>lub inne przepisy prawa o ile</a:t>
                      </a:r>
                    </a:p>
                    <a:p>
                      <a:pPr algn="ctr"/>
                      <a:r>
                        <a:rPr lang="pl-PL" sz="1300" b="0" i="0" u="none" strike="noStrike" kern="1200" baseline="0" dirty="0">
                          <a:solidFill>
                            <a:schemeClr val="dk1"/>
                          </a:solidFill>
                          <a:latin typeface="+mn-lt"/>
                          <a:ea typeface="+mn-ea"/>
                          <a:cs typeface="+mn-cs"/>
                        </a:rPr>
                        <a:t>wyłączają stosowanie PZP</a:t>
                      </a:r>
                      <a:endParaRPr lang="pl-PL" sz="1300" dirty="0"/>
                    </a:p>
                  </a:txBody>
                  <a:tcPr/>
                </a:tc>
                <a:tc>
                  <a:txBody>
                    <a:bodyPr/>
                    <a:lstStyle/>
                    <a:p>
                      <a:pPr algn="ctr"/>
                      <a:r>
                        <a:rPr lang="pl-PL" sz="1300" b="0" i="0" u="none" strike="noStrike" kern="1200" baseline="0" dirty="0">
                          <a:solidFill>
                            <a:schemeClr val="dk1"/>
                          </a:solidFill>
                          <a:latin typeface="+mn-lt"/>
                          <a:ea typeface="+mn-ea"/>
                          <a:cs typeface="+mn-cs"/>
                        </a:rPr>
                        <a:t>Zasada konkurencyjności</a:t>
                      </a:r>
                      <a:endParaRPr lang="pl-PL" sz="1300" dirty="0"/>
                    </a:p>
                  </a:txBody>
                  <a:tcPr/>
                </a:tc>
                <a:extLst>
                  <a:ext uri="{0D108BD9-81ED-4DB2-BD59-A6C34878D82A}">
                    <a16:rowId xmlns:a16="http://schemas.microsoft.com/office/drawing/2014/main" val="694979478"/>
                  </a:ext>
                </a:extLst>
              </a:tr>
              <a:tr h="1638689">
                <a:tc>
                  <a:txBody>
                    <a:bodyPr/>
                    <a:lstStyle/>
                    <a:p>
                      <a:pPr algn="ctr"/>
                      <a:r>
                        <a:rPr lang="pl-PL" sz="1300" b="0" i="0" u="none" strike="noStrike" kern="1200" baseline="0" dirty="0">
                          <a:solidFill>
                            <a:schemeClr val="dk1"/>
                          </a:solidFill>
                          <a:latin typeface="+mn-lt"/>
                          <a:ea typeface="+mn-ea"/>
                          <a:cs typeface="+mn-cs"/>
                        </a:rPr>
                        <a:t>Powyżej 20 tys. zł netto do 50</a:t>
                      </a:r>
                    </a:p>
                    <a:p>
                      <a:pPr algn="ctr"/>
                      <a:r>
                        <a:rPr lang="pl-PL" sz="1300" b="0" i="0" u="none" strike="noStrike" kern="1200" baseline="0" dirty="0">
                          <a:solidFill>
                            <a:schemeClr val="dk1"/>
                          </a:solidFill>
                          <a:latin typeface="+mn-lt"/>
                          <a:ea typeface="+mn-ea"/>
                          <a:cs typeface="+mn-cs"/>
                        </a:rPr>
                        <a:t>tyś. zł netto</a:t>
                      </a:r>
                      <a:endParaRPr lang="pl-PL" sz="1300" dirty="0"/>
                    </a:p>
                  </a:txBody>
                  <a:tcPr/>
                </a:tc>
                <a:tc>
                  <a:txBody>
                    <a:bodyPr/>
                    <a:lstStyle/>
                    <a:p>
                      <a:pPr algn="ctr"/>
                      <a:r>
                        <a:rPr lang="pl-PL" sz="1300" b="0" i="0" u="none" strike="noStrike" kern="1200" baseline="0" dirty="0">
                          <a:solidFill>
                            <a:schemeClr val="dk1"/>
                          </a:solidFill>
                          <a:latin typeface="+mn-lt"/>
                          <a:ea typeface="+mn-ea"/>
                          <a:cs typeface="+mn-cs"/>
                        </a:rPr>
                        <a:t>PZP lub rozeznanie rynku lub zasada konkurencyjności (nieobligatoryjnie) lub</a:t>
                      </a:r>
                    </a:p>
                    <a:p>
                      <a:pPr algn="ctr"/>
                      <a:r>
                        <a:rPr lang="pl-PL" sz="1300" b="0" i="0" u="none" strike="noStrike" kern="1200" baseline="0" dirty="0">
                          <a:solidFill>
                            <a:schemeClr val="dk1"/>
                          </a:solidFill>
                          <a:latin typeface="+mn-lt"/>
                          <a:ea typeface="+mn-ea"/>
                          <a:cs typeface="+mn-cs"/>
                        </a:rPr>
                        <a:t>powierzenie zadań publicznych</a:t>
                      </a:r>
                    </a:p>
                    <a:p>
                      <a:pPr algn="ctr"/>
                      <a:r>
                        <a:rPr lang="pl-PL" sz="1300" b="0" i="0" u="none" strike="noStrike" kern="1200" baseline="0" dirty="0">
                          <a:solidFill>
                            <a:schemeClr val="dk1"/>
                          </a:solidFill>
                          <a:latin typeface="+mn-lt"/>
                          <a:ea typeface="+mn-ea"/>
                          <a:cs typeface="+mn-cs"/>
                        </a:rPr>
                        <a:t>na podstawie ustawy o</a:t>
                      </a:r>
                    </a:p>
                    <a:p>
                      <a:pPr algn="ctr"/>
                      <a:r>
                        <a:rPr lang="pl-PL" sz="1300" b="0" i="0" u="none" strike="noStrike" kern="1200" baseline="0" dirty="0">
                          <a:solidFill>
                            <a:schemeClr val="dk1"/>
                          </a:solidFill>
                          <a:latin typeface="+mn-lt"/>
                          <a:ea typeface="+mn-ea"/>
                          <a:cs typeface="+mn-cs"/>
                        </a:rPr>
                        <a:t>działalności pożytku</a:t>
                      </a:r>
                    </a:p>
                    <a:p>
                      <a:pPr algn="ctr"/>
                      <a:r>
                        <a:rPr lang="pl-PL" sz="1300" b="0" i="0" u="none" strike="noStrike" kern="1200" baseline="0" dirty="0">
                          <a:solidFill>
                            <a:schemeClr val="dk1"/>
                          </a:solidFill>
                          <a:latin typeface="+mn-lt"/>
                          <a:ea typeface="+mn-ea"/>
                          <a:cs typeface="+mn-cs"/>
                        </a:rPr>
                        <a:t>publicznego i wolontariacie</a:t>
                      </a:r>
                      <a:endParaRPr lang="pl-PL" sz="1300" dirty="0"/>
                    </a:p>
                  </a:txBody>
                  <a:tcPr/>
                </a:tc>
                <a:tc>
                  <a:txBody>
                    <a:bodyPr/>
                    <a:lstStyle/>
                    <a:p>
                      <a:pPr algn="ctr"/>
                      <a:r>
                        <a:rPr lang="pl-PL" sz="1300" b="0" i="0" u="none" strike="noStrike" kern="1200" baseline="0" dirty="0">
                          <a:solidFill>
                            <a:schemeClr val="dk1"/>
                          </a:solidFill>
                          <a:latin typeface="+mn-lt"/>
                          <a:ea typeface="+mn-ea"/>
                          <a:cs typeface="+mn-cs"/>
                        </a:rPr>
                        <a:t>Rozeznanie rynku lub zasada konkurencyjności (nieobligatoryjnie) </a:t>
                      </a:r>
                      <a:endParaRPr lang="pl-PL" sz="1300" dirty="0"/>
                    </a:p>
                  </a:txBody>
                  <a:tcPr/>
                </a:tc>
                <a:extLst>
                  <a:ext uri="{0D108BD9-81ED-4DB2-BD59-A6C34878D82A}">
                    <a16:rowId xmlns:a16="http://schemas.microsoft.com/office/drawing/2014/main" val="2006774661"/>
                  </a:ext>
                </a:extLst>
              </a:tr>
            </a:tbl>
          </a:graphicData>
        </a:graphic>
      </p:graphicFrame>
    </p:spTree>
    <p:extLst>
      <p:ext uri="{BB962C8B-B14F-4D97-AF65-F5344CB8AC3E}">
        <p14:creationId xmlns:p14="http://schemas.microsoft.com/office/powerpoint/2010/main" val="2800042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5054377" cy="923330"/>
          </a:xfrm>
          <a:prstGeom prst="rect">
            <a:avLst/>
          </a:prstGeom>
          <a:noFill/>
        </p:spPr>
        <p:txBody>
          <a:bodyPr wrap="square" rtlCol="0">
            <a:spAutoFit/>
          </a:bodyPr>
          <a:lstStyle/>
          <a:p>
            <a:r>
              <a:rPr lang="pl-PL" sz="2700" b="1" dirty="0">
                <a:latin typeface="Corbel" panose="020B0503020204020204" pitchFamily="34" charset="0"/>
              </a:rPr>
              <a:t>Szacowanie</a:t>
            </a:r>
          </a:p>
          <a:p>
            <a:r>
              <a:rPr lang="pl-PL" sz="2700" b="1" dirty="0">
                <a:solidFill>
                  <a:schemeClr val="bg1"/>
                </a:solidFill>
                <a:latin typeface="Corbel" panose="020B0503020204020204" pitchFamily="34" charset="0"/>
              </a:rPr>
              <a:t>wartości zamówienia</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405948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3924151"/>
          </a:xfrm>
          <a:prstGeom prst="rect">
            <a:avLst/>
          </a:prstGeom>
          <a:noFill/>
        </p:spPr>
        <p:txBody>
          <a:bodyPr wrap="square" rtlCol="0">
            <a:spAutoFit/>
          </a:bodyPr>
          <a:lstStyle/>
          <a:p>
            <a:r>
              <a:rPr lang="pl-PL" dirty="0"/>
              <a:t>Podstawą ustalenia wartości zamówienia w ramach projektu jest </a:t>
            </a:r>
            <a:r>
              <a:rPr lang="pl-PL" b="1" dirty="0"/>
              <a:t>całkowite szacunkowe wynagrodzenie wykonawcy netto</a:t>
            </a:r>
            <a:r>
              <a:rPr lang="pl-PL" dirty="0"/>
              <a:t>, tj. bez podatku od towarów i usług (VAT), ustalone z należytą starannością, z uwzględnieniem zamówień dodatkowych (6.5 pkt 7 lit. g Wytycznych).</a:t>
            </a:r>
          </a:p>
          <a:p>
            <a:pPr algn="ctr"/>
            <a:endParaRPr lang="pl-PL" b="1" dirty="0">
              <a:solidFill>
                <a:schemeClr val="tx1">
                  <a:lumMod val="75000"/>
                  <a:lumOff val="25000"/>
                </a:schemeClr>
              </a:solidFill>
              <a:latin typeface="Corbel" panose="020B0503020204020204" pitchFamily="34" charset="0"/>
            </a:endParaRPr>
          </a:p>
          <a:p>
            <a:pPr algn="ctr"/>
            <a:endParaRPr lang="pl-PL" b="1" dirty="0">
              <a:solidFill>
                <a:schemeClr val="tx1">
                  <a:lumMod val="75000"/>
                  <a:lumOff val="25000"/>
                </a:schemeClr>
              </a:solidFill>
              <a:latin typeface="Corbel" panose="020B0503020204020204" pitchFamily="34" charset="0"/>
            </a:endParaRPr>
          </a:p>
          <a:p>
            <a:pPr>
              <a:spcAft>
                <a:spcPts val="600"/>
              </a:spcAft>
            </a:pPr>
            <a:r>
              <a:rPr lang="pl-PL" b="1" dirty="0"/>
              <a:t>Zabronione jest zaniżanie wartości szacunkowej zamówienia lub jego podział skutkujący zaniżeniem jego wartości szacunkowej</a:t>
            </a:r>
            <a:r>
              <a:rPr lang="pl-PL" dirty="0"/>
              <a:t>, przy czym ustalając wartość zamówienia należy wziąć pod uwagę konieczność łącznego spełnienia trzech przesłanek :</a:t>
            </a:r>
          </a:p>
          <a:p>
            <a:pPr marL="285750" indent="-285750">
              <a:spcAft>
                <a:spcPts val="600"/>
              </a:spcAft>
              <a:buFont typeface="Arial" panose="020B0604020202020204" pitchFamily="34" charset="0"/>
              <a:buChar char="•"/>
            </a:pPr>
            <a:r>
              <a:rPr lang="pl-PL" dirty="0"/>
              <a:t>tożsamość przedmiotowa (rodzajowa lub funkcjonalna),</a:t>
            </a:r>
          </a:p>
          <a:p>
            <a:pPr marL="285750" indent="-285750">
              <a:spcAft>
                <a:spcPts val="600"/>
              </a:spcAft>
              <a:buFont typeface="Arial" panose="020B0604020202020204" pitchFamily="34" charset="0"/>
              <a:buChar char="•"/>
            </a:pPr>
            <a:r>
              <a:rPr lang="pl-PL" dirty="0"/>
              <a:t>tożsamość czasowa,</a:t>
            </a:r>
          </a:p>
          <a:p>
            <a:pPr marL="285750" indent="-285750">
              <a:spcAft>
                <a:spcPts val="600"/>
              </a:spcAft>
              <a:buFont typeface="Arial" panose="020B0604020202020204" pitchFamily="34" charset="0"/>
              <a:buChar char="•"/>
            </a:pPr>
            <a:r>
              <a:rPr lang="pl-PL" dirty="0"/>
              <a:t>tożsamość podmiotowa.</a:t>
            </a:r>
            <a:endParaRPr lang="pl-PL" b="1" dirty="0">
              <a:solidFill>
                <a:schemeClr val="tx1">
                  <a:lumMod val="75000"/>
                  <a:lumOff val="25000"/>
                </a:schemeClr>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3733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94090" y="2342039"/>
            <a:ext cx="7166319" cy="2739211"/>
          </a:xfrm>
          <a:prstGeom prst="rect">
            <a:avLst/>
          </a:prstGeom>
          <a:noFill/>
        </p:spPr>
        <p:txBody>
          <a:bodyPr wrap="square" rtlCol="0">
            <a:spAutoFit/>
          </a:bodyPr>
          <a:lstStyle/>
          <a:p>
            <a:pPr marL="285750" indent="-285750">
              <a:buFont typeface="Arial" panose="020B0604020202020204" pitchFamily="34" charset="0"/>
              <a:buChar char="•"/>
            </a:pPr>
            <a:r>
              <a:rPr lang="pl-PL" b="1" dirty="0">
                <a:latin typeface="Corbel" panose="020B0503020204020204" pitchFamily="34" charset="0"/>
              </a:rPr>
              <a:t>Celem szacowania jest zastosowanie właściwej procedury </a:t>
            </a:r>
            <a:r>
              <a:rPr lang="pl-PL" dirty="0">
                <a:latin typeface="Corbel" panose="020B0503020204020204" pitchFamily="34" charset="0"/>
              </a:rPr>
              <a:t>(</a:t>
            </a:r>
            <a:r>
              <a:rPr lang="pl-PL" dirty="0" err="1">
                <a:latin typeface="Corbel" panose="020B0503020204020204" pitchFamily="34" charset="0"/>
              </a:rPr>
              <a:t>Pzp</a:t>
            </a:r>
            <a:r>
              <a:rPr lang="pl-PL" dirty="0">
                <a:latin typeface="Corbel" panose="020B0503020204020204" pitchFamily="34" charset="0"/>
              </a:rPr>
              <a:t> / zasada konkurencyjności / rozeznanie rynku)</a:t>
            </a:r>
          </a:p>
          <a:p>
            <a:endParaRPr lang="pl-PL" sz="2000" b="1" dirty="0">
              <a:latin typeface="Corbel" panose="020B0503020204020204" pitchFamily="34" charset="0"/>
            </a:endParaRPr>
          </a:p>
          <a:p>
            <a:pPr marL="285750" indent="-285750">
              <a:buFont typeface="Arial" panose="020B0604020202020204" pitchFamily="34" charset="0"/>
              <a:buChar char="•"/>
            </a:pPr>
            <a:r>
              <a:rPr lang="pl-PL" altLang="pl-PL" dirty="0"/>
              <a:t>Szacowanie jest istotne szczególnie gdy wartość zamówienia </a:t>
            </a:r>
            <a:r>
              <a:rPr lang="pl-PL" altLang="pl-PL" b="1" dirty="0"/>
              <a:t>jest na granicy poszczególnych procedur </a:t>
            </a:r>
            <a:r>
              <a:rPr lang="pl-PL" altLang="pl-PL" dirty="0"/>
              <a:t>(zasada konkurencyjności /rozeznanie rynku).</a:t>
            </a:r>
          </a:p>
          <a:p>
            <a:endParaRPr lang="pl-PL" altLang="pl-PL" sz="800" dirty="0"/>
          </a:p>
          <a:p>
            <a:pPr marL="285750" indent="-285750">
              <a:buFont typeface="Arial" panose="020B0604020202020204" pitchFamily="34" charset="0"/>
              <a:buChar char="•"/>
            </a:pPr>
            <a:r>
              <a:rPr lang="pl-PL" altLang="pl-PL" dirty="0"/>
              <a:t>Zastosowanie nieodpowiedniej procedury przez beneficjenta skutkuje </a:t>
            </a:r>
            <a:r>
              <a:rPr lang="pl-PL" altLang="pl-PL" b="1" dirty="0"/>
              <a:t>korektą finansową</a:t>
            </a:r>
            <a:r>
              <a:rPr lang="pl-PL" altLang="pl-PL" dirty="0"/>
              <a:t>, gdy dojdzie do szkody w budżecie UE.</a:t>
            </a:r>
          </a:p>
          <a:p>
            <a:endParaRPr lang="pl-PL" b="1" dirty="0">
              <a:solidFill>
                <a:schemeClr val="bg1"/>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300066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401205"/>
          </a:xfrm>
          <a:prstGeom prst="rect">
            <a:avLst/>
          </a:prstGeom>
          <a:noFill/>
        </p:spPr>
        <p:txBody>
          <a:bodyPr wrap="square" rtlCol="0">
            <a:spAutoFit/>
          </a:bodyPr>
          <a:lstStyle/>
          <a:p>
            <a:r>
              <a:rPr lang="pl-PL" dirty="0"/>
              <a:t>Zamówienia szacowane są na różnych poziomach:</a:t>
            </a:r>
          </a:p>
          <a:p>
            <a:endParaRPr lang="pl-PL" dirty="0"/>
          </a:p>
          <a:p>
            <a:pPr marL="342900" indent="-342900">
              <a:spcAft>
                <a:spcPts val="1200"/>
              </a:spcAft>
              <a:buFont typeface="+mj-lt"/>
              <a:buAutoNum type="arabicParenR"/>
            </a:pPr>
            <a:r>
              <a:rPr lang="pl-PL" dirty="0"/>
              <a:t>Beneficjenci </a:t>
            </a:r>
            <a:r>
              <a:rPr lang="pl-PL" b="1" dirty="0"/>
              <a:t>niezobligowani do stosowania PZP – </a:t>
            </a:r>
            <a:r>
              <a:rPr lang="pl-PL" dirty="0"/>
              <a:t>szacowanie w odniesieniu do danego projektu, nawet jeśli podobne zamówienia beneficjenci realizują jednocześnie w kilku innych projektach finansowanych z EFS czy też innych środków publicznych</a:t>
            </a:r>
          </a:p>
          <a:p>
            <a:pPr marL="342900" indent="-342900">
              <a:buFont typeface="+mj-lt"/>
              <a:buAutoNum type="arabicParenR"/>
            </a:pPr>
            <a:r>
              <a:rPr lang="pl-PL" dirty="0"/>
              <a:t>Beneficjenci </a:t>
            </a:r>
            <a:r>
              <a:rPr lang="pl-PL" b="1" dirty="0"/>
              <a:t>zobligowani do stosowania PZP – </a:t>
            </a:r>
            <a:r>
              <a:rPr lang="pl-PL" dirty="0"/>
              <a:t>najpierw</a:t>
            </a:r>
            <a:r>
              <a:rPr lang="pl-PL" b="1" dirty="0"/>
              <a:t> </a:t>
            </a:r>
            <a:r>
              <a:rPr lang="pl-PL" dirty="0"/>
              <a:t>szacowanie    wartości zamówienia zgodnie z ustawą PZP (dla jednostki) </a:t>
            </a:r>
          </a:p>
          <a:p>
            <a:endParaRPr lang="pl-PL" dirty="0"/>
          </a:p>
          <a:p>
            <a:endParaRPr lang="pl-PL" dirty="0"/>
          </a:p>
          <a:p>
            <a:endParaRPr lang="pl-PL" dirty="0"/>
          </a:p>
          <a:p>
            <a:endParaRPr lang="pl-PL" dirty="0"/>
          </a:p>
          <a:p>
            <a:r>
              <a:rPr lang="pl-PL" dirty="0"/>
              <a:t>gdy wartość nie przekracza 130 tys. zł netto szacujemy wartość zamówień w odniesieniu do projektu</a:t>
            </a:r>
          </a:p>
          <a:p>
            <a:r>
              <a:rPr lang="pl-PL" dirty="0"/>
              <a:t>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 name="Strzałka w prawo 1"/>
          <p:cNvSpPr/>
          <p:nvPr/>
        </p:nvSpPr>
        <p:spPr>
          <a:xfrm rot="5400000">
            <a:off x="3667601" y="4378372"/>
            <a:ext cx="7766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71949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624090"/>
            <a:ext cx="8285769" cy="4508927"/>
          </a:xfrm>
          <a:prstGeom prst="rect">
            <a:avLst/>
          </a:prstGeom>
          <a:noFill/>
        </p:spPr>
        <p:txBody>
          <a:bodyPr wrap="square" rtlCol="0">
            <a:spAutoFit/>
          </a:bodyPr>
          <a:lstStyle/>
          <a:p>
            <a:pPr algn="ctr"/>
            <a:r>
              <a:rPr lang="pl-PL" sz="2000" b="1" dirty="0"/>
              <a:t>Jak dokumentować szacowanie ?</a:t>
            </a:r>
          </a:p>
          <a:p>
            <a:endParaRPr lang="pl-PL" dirty="0"/>
          </a:p>
          <a:p>
            <a:r>
              <a:rPr lang="pl-PL" i="1" dirty="0"/>
              <a:t>Szacowanie jest dokumentowane w sposób </a:t>
            </a:r>
            <a:r>
              <a:rPr lang="pl-PL" i="1" u="sng" dirty="0"/>
              <a:t>zapewniający właściwą ścieżkę audytu </a:t>
            </a:r>
            <a:r>
              <a:rPr lang="pl-PL" i="1" dirty="0"/>
              <a:t>(np. w zatwierdzonym wniosku o dofinansowanie projektu lub w notatce z szacowania)</a:t>
            </a:r>
          </a:p>
          <a:p>
            <a:endParaRPr lang="pl-PL" dirty="0"/>
          </a:p>
          <a:p>
            <a:r>
              <a:rPr lang="pl-PL" dirty="0"/>
              <a:t>Brak jednoznacznych wskazań jak notatka ma wyglądać i co zawierać.</a:t>
            </a:r>
          </a:p>
          <a:p>
            <a:endParaRPr lang="pl-PL" dirty="0"/>
          </a:p>
          <a:p>
            <a:pPr>
              <a:spcAft>
                <a:spcPts val="600"/>
              </a:spcAft>
            </a:pPr>
            <a:r>
              <a:rPr lang="pl-PL" dirty="0"/>
              <a:t>Dobra praktyka:</a:t>
            </a:r>
          </a:p>
          <a:p>
            <a:pPr marL="285750" indent="-285750">
              <a:spcAft>
                <a:spcPts val="600"/>
              </a:spcAft>
              <a:buFont typeface="Arial" panose="020B0604020202020204" pitchFamily="34" charset="0"/>
              <a:buChar char="•"/>
            </a:pPr>
            <a:r>
              <a:rPr lang="pl-PL" dirty="0"/>
              <a:t>notatka sporządzona przed wyborem właściwego trybu postępowania (PZP, zasada konkurencyjności, rozeznanie rynku, czy brak trybu) lub tworzenia budżetu projektu; </a:t>
            </a:r>
          </a:p>
          <a:p>
            <a:pPr marL="285750" indent="-285750">
              <a:spcAft>
                <a:spcPts val="600"/>
              </a:spcAft>
              <a:buFont typeface="Arial" panose="020B0604020202020204" pitchFamily="34" charset="0"/>
              <a:buChar char="•"/>
            </a:pPr>
            <a:r>
              <a:rPr lang="pl-PL" dirty="0"/>
              <a:t>notatka powinna wskazywać proces szacowania wartości zamówienia (np. ceny rynkowe towarów i usług wyszukane na stronach internetowych potencjalnych wykonawców, oferty potencjalnych wykonawców </a:t>
            </a:r>
            <a:r>
              <a:rPr lang="pl-PL" u="sng" dirty="0"/>
              <a:t>wraz z ewentualnymi ofertami</a:t>
            </a:r>
            <a:r>
              <a:rPr lang="pl-PL" dirty="0"/>
              <a:t>), a nie tylko jego wynik – szacowaną wartość zamówienia;</a:t>
            </a:r>
          </a:p>
          <a:p>
            <a:pPr marL="285750" indent="-285750">
              <a:spcAft>
                <a:spcPts val="600"/>
              </a:spcAft>
              <a:buFont typeface="Arial" panose="020B0604020202020204" pitchFamily="34" charset="0"/>
              <a:buChar char="•"/>
            </a:pPr>
            <a:r>
              <a:rPr lang="pl-PL" dirty="0"/>
              <a:t>porównanie minimum 3 ofert.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3512070299"/>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14810</TotalTime>
  <Words>3419</Words>
  <Application>Microsoft Office PowerPoint</Application>
  <PresentationFormat>Pokaz na ekranie (4:3)</PresentationFormat>
  <Paragraphs>299</Paragraphs>
  <Slides>35</Slides>
  <Notes>35</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35</vt:i4>
      </vt:variant>
    </vt:vector>
  </HeadingPairs>
  <TitlesOfParts>
    <vt:vector size="40" baseType="lpstr">
      <vt:lpstr>Arial</vt:lpstr>
      <vt:lpstr>Calibri</vt:lpstr>
      <vt:lpstr>Calibri Light</vt:lpstr>
      <vt:lpstr>Corbel</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Stefan Augustyn</dc:creator>
  <cp:lastModifiedBy>Promocja DWUP</cp:lastModifiedBy>
  <cp:revision>450</cp:revision>
  <cp:lastPrinted>2019-11-21T14:04:44Z</cp:lastPrinted>
  <dcterms:created xsi:type="dcterms:W3CDTF">2019-03-28T17:21:16Z</dcterms:created>
  <dcterms:modified xsi:type="dcterms:W3CDTF">2021-12-13T12:12:41Z</dcterms:modified>
</cp:coreProperties>
</file>