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91" r:id="rId2"/>
    <p:sldId id="305" r:id="rId3"/>
    <p:sldId id="306" r:id="rId4"/>
    <p:sldId id="307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9" r:id="rId22"/>
    <p:sldId id="327" r:id="rId23"/>
    <p:sldId id="328" r:id="rId24"/>
    <p:sldId id="330" r:id="rId25"/>
    <p:sldId id="363" r:id="rId26"/>
    <p:sldId id="331" r:id="rId27"/>
    <p:sldId id="332" r:id="rId28"/>
    <p:sldId id="333" r:id="rId29"/>
    <p:sldId id="334" r:id="rId30"/>
    <p:sldId id="335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44" r:id="rId40"/>
    <p:sldId id="345" r:id="rId41"/>
    <p:sldId id="346" r:id="rId42"/>
    <p:sldId id="347" r:id="rId43"/>
    <p:sldId id="349" r:id="rId44"/>
    <p:sldId id="350" r:id="rId45"/>
    <p:sldId id="351" r:id="rId46"/>
    <p:sldId id="352" r:id="rId47"/>
    <p:sldId id="353" r:id="rId48"/>
    <p:sldId id="354" r:id="rId49"/>
    <p:sldId id="362" r:id="rId50"/>
    <p:sldId id="355" r:id="rId51"/>
    <p:sldId id="356" r:id="rId52"/>
    <p:sldId id="357" r:id="rId53"/>
    <p:sldId id="358" r:id="rId54"/>
    <p:sldId id="359" r:id="rId55"/>
    <p:sldId id="364" r:id="rId56"/>
    <p:sldId id="365" r:id="rId57"/>
    <p:sldId id="366" r:id="rId58"/>
    <p:sldId id="360" r:id="rId59"/>
    <p:sldId id="361" r:id="rId60"/>
  </p:sldIdLst>
  <p:sldSz cx="12192000" cy="6858000"/>
  <p:notesSz cx="666908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F960DF4C-1D61-4422-ABC0-2AFB7937B69D}">
          <p14:sldIdLst>
            <p14:sldId id="291"/>
            <p14:sldId id="305"/>
            <p14:sldId id="306"/>
            <p14:sldId id="307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9"/>
            <p14:sldId id="327"/>
            <p14:sldId id="328"/>
            <p14:sldId id="330"/>
            <p14:sldId id="363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9"/>
            <p14:sldId id="350"/>
            <p14:sldId id="351"/>
            <p14:sldId id="352"/>
            <p14:sldId id="353"/>
            <p14:sldId id="354"/>
            <p14:sldId id="362"/>
            <p14:sldId id="355"/>
            <p14:sldId id="356"/>
            <p14:sldId id="357"/>
            <p14:sldId id="358"/>
            <p14:sldId id="359"/>
            <p14:sldId id="364"/>
            <p14:sldId id="365"/>
            <p14:sldId id="366"/>
            <p14:sldId id="360"/>
            <p14:sldId id="361"/>
          </p14:sldIdLst>
        </p14:section>
        <p14:section name="Sekcja bez tytułu" id="{E472243A-75E2-4C5C-A217-C5A1E30F585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2500" autoAdjust="0"/>
  </p:normalViewPr>
  <p:slideViewPr>
    <p:cSldViewPr snapToGrid="0">
      <p:cViewPr varScale="1">
        <p:scale>
          <a:sx n="80" d="100"/>
          <a:sy n="80" d="100"/>
        </p:scale>
        <p:origin x="8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51162-4C50-45C9-8887-12CFED92A96C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24956-A55A-4C22-886A-6F46241E24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99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93C17-4B63-42A3-B7A8-BFC51C0D2DE1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598" y="4776789"/>
            <a:ext cx="5335893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08C0F-2686-441A-9DAD-A9BA3A86FD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562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5365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556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74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10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69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28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18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299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3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70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04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11DEE-1AC9-4FA6-9EBB-98B431596E3B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78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si.rpo.lubuskie.pl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6" y="2006096"/>
            <a:ext cx="9246824" cy="1475307"/>
          </a:xfrm>
        </p:spPr>
        <p:txBody>
          <a:bodyPr>
            <a:noAutofit/>
          </a:bodyPr>
          <a:lstStyle/>
          <a:p>
            <a:pPr algn="l"/>
            <a:r>
              <a:rPr lang="pl-PL" sz="2400" b="1" dirty="0" smtClean="0">
                <a:latin typeface="+mn-lt"/>
              </a:rPr>
              <a:t>Konkurs </a:t>
            </a:r>
            <a:r>
              <a:rPr lang="pl-PL" sz="2400" b="1" dirty="0">
                <a:latin typeface="+mn-lt"/>
              </a:rPr>
              <a:t>nr RPLB.06.02.00-IP.01-08-K01/18 </a:t>
            </a:r>
            <a:br>
              <a:rPr lang="pl-PL" sz="2400" b="1" dirty="0">
                <a:latin typeface="+mn-lt"/>
              </a:rPr>
            </a:br>
            <a:r>
              <a:rPr lang="pl-PL" sz="2400" b="1" dirty="0">
                <a:latin typeface="+mn-lt"/>
              </a:rPr>
              <a:t>w ramach Regionalnego Programu Operacyjnego – </a:t>
            </a:r>
            <a:r>
              <a:rPr lang="pl-PL" sz="2400" b="1" dirty="0" smtClean="0">
                <a:latin typeface="+mn-lt"/>
              </a:rPr>
              <a:t>Lubuskie 2020</a:t>
            </a:r>
            <a:r>
              <a:rPr lang="pl-PL" sz="2400" b="1" dirty="0">
                <a:latin typeface="+mn-lt"/>
              </a:rPr>
              <a:t/>
            </a:r>
            <a:br>
              <a:rPr lang="pl-PL" sz="2400" b="1" dirty="0">
                <a:latin typeface="+mn-lt"/>
              </a:rPr>
            </a:br>
            <a:endParaRPr lang="pl-PL" sz="2400" b="1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3634154"/>
            <a:ext cx="9144000" cy="205279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Oś Priorytetowa 6 Regionalny rynek pracy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Działanie 6.2 Aktywizacja zawodowa osób pozostających bez pracy niezarejestrowanych w powiatowych urzędach pracy </a:t>
            </a:r>
            <a:endParaRPr lang="pl-PL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22 października 2018 r.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66800" y="1161682"/>
            <a:ext cx="964809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Uwagi do I typu projektów:</a:t>
            </a:r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Za opracowanie lub aktualizację Indywidualnego Planu Działania odpowiedzialny jest doradca zawodowy.</a:t>
            </a:r>
            <a:r>
              <a:rPr lang="pl-PL" sz="2000" b="1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Testy psychologiczne może przeprowadzić psycholog – za całość przygotowania IPD odpowiada doradca zawodowy.</a:t>
            </a:r>
          </a:p>
          <a:p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Poradnictwo zawodowe może być świadczone w formie: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 smtClean="0"/>
              <a:t>porady indywidualnej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 smtClean="0"/>
              <a:t>porady grupowej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 smtClean="0"/>
              <a:t>szkolenia z zakresu umiejętności poszukiwania pracy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Prowadzenie działalności gospodarczej w zakresie świadczenia usług pośrednictwa pracy i poradnictwa zawodowego wymaga wpisu do rejestru agencji zatrudnienia prowadzonego przez marszałka województwa.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3134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55077" y="1547446"/>
            <a:ext cx="96598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Typy projektów cd.</a:t>
            </a:r>
          </a:p>
          <a:p>
            <a:endParaRPr lang="pl-PL" sz="2000" b="1" dirty="0" smtClean="0"/>
          </a:p>
          <a:p>
            <a:r>
              <a:rPr lang="pl-PL" sz="2000" dirty="0" smtClean="0"/>
              <a:t>II</a:t>
            </a:r>
            <a:r>
              <a:rPr lang="pl-PL" sz="2000" dirty="0"/>
              <a:t>. </a:t>
            </a:r>
            <a:r>
              <a:rPr lang="pl-PL" sz="2000" dirty="0" smtClean="0"/>
              <a:t>Instrumenty </a:t>
            </a:r>
            <a:r>
              <a:rPr lang="pl-PL" sz="2000" dirty="0"/>
              <a:t>i usługi rynku pracy skierowane do osób, u których zidentyfikowano potrzebę uzupełnienia lub zdobycia nowych umiejętności i kompetencji:</a:t>
            </a:r>
          </a:p>
          <a:p>
            <a:r>
              <a:rPr lang="pl-PL" sz="2000" dirty="0" smtClean="0"/>
              <a:t>a) nauka </a:t>
            </a:r>
            <a:r>
              <a:rPr lang="pl-PL" sz="2000" dirty="0"/>
              <a:t>aktywnego poszukiwania pracy (zajęcia aktywizacyjne, warsztaty z zakresu umiejętności poszukiwania pracy, konsultacje indywidualne),</a:t>
            </a:r>
          </a:p>
          <a:p>
            <a:r>
              <a:rPr lang="pl-PL" sz="2000" dirty="0" smtClean="0"/>
              <a:t>b) nabywanie</a:t>
            </a:r>
            <a:r>
              <a:rPr lang="pl-PL" sz="2000" dirty="0"/>
              <a:t>, podwyższanie lub dostosowywanie kompetencji i kwalifikacji, niezbędnych na rynku pracy w kontekście zidentyfikowanych potrzeb osoby, której udzielane jest wsparcie, m.in. poprzez wysokiej jakości szkolenia i kursy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2602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13692" y="1161682"/>
            <a:ext cx="9601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Uwagi do II typu projektów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Usługi szkoleniowe muszą być realizowane przez instytucje posiadające wpis do Rejestrów Instytucji Szkoleniowych prowadzonych przez wojewódzkie urzędy pracy.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Szkolenie powinno mieć charakter indywidualny. Jeśli na podstawie IPD tematyka będzie odpowiadać większej liczbie uczestników – może mieć charakter grupowy.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Osobom uczestniczącym w szkoleniach przysługuje stypendium w wysokości 120% zasiłku dla osób bezrobotnych (1 </a:t>
            </a:r>
            <a:r>
              <a:rPr lang="pl-PL" sz="2000" smtClean="0"/>
              <a:t>017,40  zł – na 31.08.2018 r.) </a:t>
            </a:r>
            <a:r>
              <a:rPr lang="pl-PL" sz="2000" dirty="0" smtClean="0"/>
              <a:t>– pod warunkiem że liczba godzin szkolenia wynosi nie mniej niż 150 godzin miesięcznie. Przy mniejszej liczbie godzin stypendium jest proporcjonalnie pomniejszane.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Wybór tematyki szkoleń następuje na podstawie Indywidualnego Planu Działania oraz diagnozowania możliwości w zakresie doskonalenia zawodowego.  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3914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72308" y="1922585"/>
            <a:ext cx="95425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Typy projektów cd.</a:t>
            </a:r>
          </a:p>
          <a:p>
            <a:endParaRPr lang="pl-PL" sz="2000" b="1" dirty="0" smtClean="0"/>
          </a:p>
          <a:p>
            <a:r>
              <a:rPr lang="pl-PL" sz="2000" dirty="0"/>
              <a:t>III. Instrumenty i usługi rynku pracy służące zdobyciu doświadczenia zawodowego wymaganego przez </a:t>
            </a:r>
            <a:r>
              <a:rPr lang="pl-PL" sz="2000" dirty="0" smtClean="0"/>
              <a:t>pracodawców</a:t>
            </a:r>
            <a:r>
              <a:rPr lang="pl-PL" sz="2000" dirty="0"/>
              <a:t>:</a:t>
            </a:r>
          </a:p>
          <a:p>
            <a:r>
              <a:rPr lang="pl-PL" sz="2000" dirty="0" smtClean="0"/>
              <a:t>a) nabywanie </a:t>
            </a:r>
            <a:r>
              <a:rPr lang="pl-PL" sz="2000" dirty="0"/>
              <a:t>lub uzupełnianie doświadczenia zawodowego oraz praktycznych </a:t>
            </a:r>
            <a:r>
              <a:rPr lang="pl-PL" sz="2000" dirty="0" smtClean="0"/>
              <a:t>umiejętności </a:t>
            </a:r>
            <a:r>
              <a:rPr lang="pl-PL" sz="2000" dirty="0"/>
              <a:t>w zakresie wykonywania danego zawodu, m.in. poprzez staże i </a:t>
            </a:r>
            <a:r>
              <a:rPr lang="pl-PL" sz="2000" dirty="0" smtClean="0"/>
              <a:t>praktyki </a:t>
            </a:r>
            <a:r>
              <a:rPr lang="pl-PL" sz="2000" dirty="0"/>
              <a:t>zawodowe,</a:t>
            </a:r>
          </a:p>
          <a:p>
            <a:r>
              <a:rPr lang="pl-PL" sz="2000" dirty="0" smtClean="0"/>
              <a:t>b) wsparcie </a:t>
            </a:r>
            <a:r>
              <a:rPr lang="pl-PL" sz="2000" dirty="0"/>
              <a:t>zatrudnienia u przedsiębiorcy lub innego pracodawcy, stanowiące zachętę do zatrudnienia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28154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86589" y="1371600"/>
            <a:ext cx="947414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Uwagi do III typu projektów </a:t>
            </a:r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Staż zawodowy nie może trwać krócej niż 3 miesiące i nie dłużej niż 6 miesięcy.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Stażyście przysługuje miesięczne stypendium w wysokości odpowiadającej 120% zasiłku dla osób bezrobotnych – jeśli liczba godzin stażu wynosi nie mniej niż 160 godzin na miesiąc.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Stażysta wykonuje swoje obowiązki pod nadzorem opiekuna stażu. Opiekuna wyznacza podmiot przyjmujący na staż.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Pomiędzy uczestnikiem projektu a pracodawcą nie zostaje nawiązany stosunek pracy.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Pomoc w postaci wyposażenia lub doposażenia stanowiska pracy (6-krotność przeciętnego wynagrodzenia za pracę) może być stosowana wyłącznie w połączeniu z subsydiowanym zatrudnieniem. </a:t>
            </a:r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746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86590" y="1371600"/>
            <a:ext cx="9276348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Typy projektów cd</a:t>
            </a:r>
            <a:r>
              <a:rPr lang="pl-PL" sz="2000" b="1" dirty="0"/>
              <a:t>. </a:t>
            </a:r>
            <a:r>
              <a:rPr lang="pl-PL" sz="2000" b="1" dirty="0" smtClean="0"/>
              <a:t> </a:t>
            </a:r>
          </a:p>
          <a:p>
            <a:endParaRPr lang="pl-PL" sz="2000" b="1" dirty="0"/>
          </a:p>
          <a:p>
            <a:r>
              <a:rPr lang="pl-PL" sz="2000" dirty="0" smtClean="0"/>
              <a:t>IV. Instrumenty </a:t>
            </a:r>
            <a:r>
              <a:rPr lang="pl-PL" sz="2000" dirty="0"/>
              <a:t>i usługi rynku pracy służące wsparciu mobilności międzysektorowej i geograficznej:</a:t>
            </a:r>
          </a:p>
          <a:p>
            <a:r>
              <a:rPr lang="pl-PL" sz="2000" dirty="0" smtClean="0"/>
              <a:t>a) wsparcie </a:t>
            </a:r>
            <a:r>
              <a:rPr lang="pl-PL" sz="2000" dirty="0"/>
              <a:t>mobilności międzysektorowej dla osób, które mają trudności ze znalezieniem zatrudnienia w sektorze lub branży, m.in. poprzez zmianę lub uzupełnienie kompetencji lub kwalifikacji pozwalającą na podjęcie zatrudnienia w innym sektorze,</a:t>
            </a:r>
          </a:p>
          <a:p>
            <a:r>
              <a:rPr lang="pl-PL" sz="2000" dirty="0" smtClean="0"/>
              <a:t>b) wsparcie </a:t>
            </a:r>
            <a:r>
              <a:rPr lang="pl-PL" sz="2000" dirty="0"/>
              <a:t>mobilności geograficznej dla osób, u których zidentyfikowano problem z zatrudnieniem w miejscu zamieszkania, m.in. poprzez pokrycie kosztów dojazdu do pracy lub wstępnego zagospodarowania w nowym miejscu zamieszkania, m.in. poprzez finansowanie kosztów dojazdu, zapewnienie środków na zasiedlenie.</a:t>
            </a:r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341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38463" y="1395663"/>
            <a:ext cx="9637295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Uwagi do IV typu projektów   </a:t>
            </a:r>
          </a:p>
          <a:p>
            <a:endParaRPr lang="pl-PL" sz="2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Środki na pokrycie kosztów zamieszkania związanych z podjęciem zatrudnienia lub działalności gospodarczej poza miejscem stałego </a:t>
            </a:r>
            <a:r>
              <a:rPr lang="pl-PL" dirty="0" smtClean="0"/>
              <a:t>zamieszkania: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w </a:t>
            </a:r>
            <a:r>
              <a:rPr lang="pl-PL" dirty="0"/>
              <a:t>wysokości 200% przeciętnego miesięcznego wynagrodzenia za pracę (około 9 tys. zł</a:t>
            </a:r>
            <a:r>
              <a:rPr lang="pl-PL" dirty="0" smtClean="0"/>
              <a:t>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warunkiem </a:t>
            </a:r>
            <a:r>
              <a:rPr lang="pl-PL" dirty="0"/>
              <a:t>jest, by odległość od miejsca stałego zamieszkania do miejsca pracy wynosiła min. 80 km lub dojazd do miejsca pracy i z powrotem zajmował co najmniej 3 godziny dziennie. </a:t>
            </a: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praca </a:t>
            </a:r>
            <a:r>
              <a:rPr lang="pl-PL" dirty="0"/>
              <a:t>musi być wykonywana przez co najmniej 6 miesięcy lub 12 miesięcy w przypadku działalności gospodarczej. </a:t>
            </a: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sz="2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Pokrycie kosztów dojazdu do pracy: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przez okres do 12 miesięcy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wynagrodzenie osoby dojeżdżającej do pracy nie może przekraczać 200% minimalnego wynagrodzenia za pracę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578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58779" y="2538663"/>
            <a:ext cx="951697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Typy projektów cd.   </a:t>
            </a:r>
          </a:p>
          <a:p>
            <a:endParaRPr lang="pl-PL" sz="2000" b="1" dirty="0"/>
          </a:p>
          <a:p>
            <a:r>
              <a:rPr lang="pl-PL" dirty="0" smtClean="0"/>
              <a:t>V. Instrumenty </a:t>
            </a:r>
            <a:r>
              <a:rPr lang="pl-PL" dirty="0"/>
              <a:t>i usługi rynku pracy skierowane do osób z niepełnosprawnościami:</a:t>
            </a:r>
          </a:p>
          <a:p>
            <a:pPr marL="342900" indent="-342900">
              <a:buAutoNum type="alphaLcParenR"/>
            </a:pPr>
            <a:r>
              <a:rPr lang="pl-PL" dirty="0" smtClean="0"/>
              <a:t>niwelowanie </a:t>
            </a:r>
            <a:r>
              <a:rPr lang="pl-PL" dirty="0"/>
              <a:t>barier, jakie napotykają osoby z niepełnosprawnościami w zakresie zdobycia i utrzymania zatrudnienia, m.in. doposażenie stanowiska pracy do potrzeb osób z niepełnosprawnościami. </a:t>
            </a:r>
            <a:endParaRPr lang="pl-PL" dirty="0" smtClean="0"/>
          </a:p>
          <a:p>
            <a:pPr marL="342900" indent="-342900">
              <a:buAutoNum type="alphaLcParenR"/>
            </a:pPr>
            <a:endParaRPr lang="pl-PL" dirty="0"/>
          </a:p>
          <a:p>
            <a:pPr marL="342900" indent="-342900">
              <a:buAutoNum type="alphaLcParenR"/>
            </a:pPr>
            <a:endParaRPr lang="pl-PL" dirty="0" smtClean="0"/>
          </a:p>
          <a:p>
            <a:pPr marL="342900" indent="-342900">
              <a:buAutoNum type="alphaLcParenR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1537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732547"/>
            <a:ext cx="9565105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Uwagi do V typu projektów    </a:t>
            </a:r>
          </a:p>
          <a:p>
            <a:endParaRPr lang="pl-PL" sz="2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Asystent osoby z niepełnosprawnością wspiera osoby z niepełnosprawnością o umiarkowanym i znacznym stopniu niepełnosprawności.</a:t>
            </a:r>
          </a:p>
          <a:p>
            <a:endParaRPr lang="pl-PL" dirty="0" smtClean="0"/>
          </a:p>
          <a:p>
            <a:r>
              <a:rPr lang="pl-PL" dirty="0" smtClean="0"/>
              <a:t>Asystent pomaga w codziennych czynnościach, dotarciu na szkolenia, staże.</a:t>
            </a:r>
          </a:p>
          <a:p>
            <a:r>
              <a:rPr lang="pl-PL" dirty="0" smtClean="0"/>
              <a:t>Jedna osoba z niepełnosprawnościami może korzystać z usług asystenta do 4 godzin na dobę.</a:t>
            </a:r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Trener pracy zapewnia wsparcie w poszukiwaniu pracy i kontaktu z pracodawcą, motywuje do aktywności.</a:t>
            </a:r>
            <a:endParaRPr lang="pl-PL" dirty="0"/>
          </a:p>
          <a:p>
            <a:pPr marL="342900" indent="-342900">
              <a:buAutoNum type="alphaLcParenR"/>
            </a:pPr>
            <a:endParaRPr lang="pl-PL" dirty="0" smtClean="0"/>
          </a:p>
          <a:p>
            <a:pPr marL="342900" indent="-342900">
              <a:buAutoNum type="alphaLcParenR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018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wskaźników</a:t>
            </a:r>
          </a:p>
          <a:p>
            <a:endParaRPr lang="pl-PL" sz="2000" b="1" dirty="0"/>
          </a:p>
          <a:p>
            <a:r>
              <a:rPr lang="pl-PL" dirty="0" smtClean="0"/>
              <a:t>Wskaźniki obligatoryjne dla Projektodawców bez względu na charakter grupy docelowej i typ wsparcia.</a:t>
            </a:r>
            <a:endParaRPr lang="pl-PL" dirty="0"/>
          </a:p>
          <a:p>
            <a:r>
              <a:rPr lang="pl-PL" dirty="0" smtClean="0"/>
              <a:t>We </a:t>
            </a:r>
            <a:r>
              <a:rPr lang="pl-PL" dirty="0"/>
              <a:t>wniosku </a:t>
            </a:r>
            <a:r>
              <a:rPr lang="pl-PL" dirty="0" smtClean="0"/>
              <a:t>należy </a:t>
            </a:r>
            <a:r>
              <a:rPr lang="pl-PL" dirty="0"/>
              <a:t>przedstawić:</a:t>
            </a:r>
          </a:p>
          <a:p>
            <a:r>
              <a:rPr lang="pl-PL" dirty="0"/>
              <a:t>wskaźniki produktu – dotyczą realizowanych działań;</a:t>
            </a:r>
          </a:p>
          <a:p>
            <a:r>
              <a:rPr lang="pl-PL" dirty="0"/>
              <a:t>wskaźniki rezultatu – dotyczą oczekiwanych efektów wsparcia ze środków EFS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b="1" dirty="0" smtClean="0"/>
              <a:t>Wskaźniki rezultatu: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pracujących, łącznie z prowadzącymi działalność na własny rachunek, po opuszczeniu programu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osób, które uzyskały kwalifikacje po opuszczeniu programu</a:t>
            </a:r>
          </a:p>
          <a:p>
            <a:r>
              <a:rPr lang="pl-PL" dirty="0" smtClean="0"/>
              <a:t>   </a:t>
            </a:r>
          </a:p>
          <a:p>
            <a:pPr marL="342900" indent="-342900">
              <a:buAutoNum type="alphaLcParenR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72484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6" y="2006097"/>
            <a:ext cx="9246824" cy="502642"/>
          </a:xfrm>
        </p:spPr>
        <p:txBody>
          <a:bodyPr>
            <a:noAutofit/>
          </a:bodyPr>
          <a:lstStyle/>
          <a:p>
            <a:pPr algn="l"/>
            <a:r>
              <a:rPr lang="pl-PL" sz="3600" b="1" dirty="0" smtClean="0">
                <a:latin typeface="+mn-lt"/>
              </a:rPr>
              <a:t>Podstawowe informacje o konkursie</a:t>
            </a:r>
            <a:endParaRPr lang="pl-PL" sz="3600" b="1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2637692"/>
            <a:ext cx="9144000" cy="304925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Kwota przeznaczona na dofinansowanie projektów: </a:t>
            </a:r>
            <a:r>
              <a:rPr lang="pl-PL" sz="2000" b="1" dirty="0" smtClean="0"/>
              <a:t>9 025 000 zł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w tym: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85% - dofinansowanie Unii Europejskiej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10% - współfinansowanie z budżetu państwa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5% - wymagany minimalny wkład własny Beneficjenta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Minimalna wartość projektu: 50 000 zł.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75222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5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</a:t>
            </a:r>
            <a:r>
              <a:rPr lang="pl-PL" sz="2000" b="1" dirty="0" smtClean="0"/>
              <a:t>wskaźników cd.</a:t>
            </a:r>
            <a:endParaRPr lang="pl-PL" sz="2000" b="1" dirty="0"/>
          </a:p>
          <a:p>
            <a:endParaRPr lang="pl-PL" sz="2000" b="1" dirty="0"/>
          </a:p>
          <a:p>
            <a:r>
              <a:rPr lang="pl-PL" b="1" dirty="0" smtClean="0"/>
              <a:t>Wskaźniki produktu: </a:t>
            </a:r>
          </a:p>
          <a:p>
            <a:endParaRPr lang="pl-PL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z niepełnosprawnościami objętych wsparciem w programie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biernych zawodowo </a:t>
            </a:r>
            <a:r>
              <a:rPr lang="pl-PL" dirty="0"/>
              <a:t>objętych wsparciem w programie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Liczba osób </a:t>
            </a:r>
            <a:r>
              <a:rPr lang="pl-PL" dirty="0" smtClean="0"/>
              <a:t>w wieku 50 lat i więcej objętych </a:t>
            </a:r>
            <a:r>
              <a:rPr lang="pl-PL" dirty="0"/>
              <a:t>wsparciem w programie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</a:t>
            </a:r>
            <a:r>
              <a:rPr lang="pl-PL" dirty="0"/>
              <a:t>osób </a:t>
            </a:r>
            <a:r>
              <a:rPr lang="pl-PL" dirty="0" smtClean="0"/>
              <a:t>o niskich kwalifikacjach objętych </a:t>
            </a:r>
            <a:r>
              <a:rPr lang="pl-PL" dirty="0"/>
              <a:t>wsparciem w programie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 smtClean="0"/>
          </a:p>
          <a:p>
            <a:r>
              <a:rPr lang="pl-PL" dirty="0" smtClean="0"/>
              <a:t>Definicje wskaźników znajdują się we Wspólnej Liście Wskaźników Kluczowych stanowiącej załącznik nr 2 do </a:t>
            </a:r>
            <a:r>
              <a:rPr lang="pl-PL" i="1" dirty="0" smtClean="0"/>
              <a:t>Wytycznych w zakresie monitorowania postępu rzeczowego realizacji programów operacyjnych na lata 2014-2020. </a:t>
            </a:r>
          </a:p>
          <a:p>
            <a:pPr marL="342900" indent="-342900">
              <a:buAutoNum type="alphaLcParenR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116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2684" y="1684421"/>
            <a:ext cx="9553074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</a:t>
            </a:r>
            <a:r>
              <a:rPr lang="pl-PL" sz="2000" b="1" dirty="0" smtClean="0"/>
              <a:t>wskaźników cd.</a:t>
            </a:r>
            <a:endParaRPr lang="pl-PL" sz="2000" b="1" dirty="0"/>
          </a:p>
          <a:p>
            <a:endParaRPr lang="pl-PL" sz="2000" b="1" dirty="0"/>
          </a:p>
          <a:p>
            <a:r>
              <a:rPr lang="pl-PL" b="1" dirty="0" smtClean="0"/>
              <a:t>Obowiązkowe wskaźniki horyzontalne: </a:t>
            </a:r>
          </a:p>
          <a:p>
            <a:endParaRPr lang="pl-PL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obiektów dostosowanych do potrzeb osób z niepełnosprawnościami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objętych szkoleniami/doradztwem w zakresie kompetencji cyfrowych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Liczba </a:t>
            </a:r>
            <a:r>
              <a:rPr lang="pl-PL" dirty="0" smtClean="0"/>
              <a:t>projektów, w których sfinansowano koszty racjonalnych usprawnień dla osób z niepełnosprawnościami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podmiotów wykorzystujących technologie informacyjno-komunikacyjne (TIK)</a:t>
            </a:r>
          </a:p>
          <a:p>
            <a:endParaRPr lang="pl-PL" dirty="0"/>
          </a:p>
          <a:p>
            <a:r>
              <a:rPr lang="pl-PL" dirty="0" smtClean="0"/>
              <a:t>Wskaźnik mierzy liczbę podmiotów, które w celu realizacji projektu zainwestowały w technologie informacyjno-komunikacyjne. W zakresie EFS podmioty wykorzystujące TIK to te, które w ramach projektu wspierają wykorzystanie TIK, np. poprzez propagowanie/szkolenie/zakup TIK lub podmioty, które otrzymują wsparcie w tym zakresie (</a:t>
            </a:r>
            <a:r>
              <a:rPr lang="pl-PL" smtClean="0"/>
              <a:t>uczestnicy projektów).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/>
          </a:p>
          <a:p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860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74559" y="1913021"/>
            <a:ext cx="9601200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</a:t>
            </a:r>
            <a:r>
              <a:rPr lang="pl-PL" sz="2000" b="1" dirty="0" smtClean="0"/>
              <a:t>wskaźników cd.</a:t>
            </a:r>
            <a:endParaRPr lang="pl-PL" sz="2000" b="1" dirty="0"/>
          </a:p>
          <a:p>
            <a:endParaRPr lang="pl-PL" sz="2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Minimalny </a:t>
            </a:r>
            <a:r>
              <a:rPr lang="pl-PL" dirty="0"/>
              <a:t>poziom efektywności zatrudnieniowej: </a:t>
            </a:r>
            <a:r>
              <a:rPr lang="pl-PL" b="1" dirty="0"/>
              <a:t>42%</a:t>
            </a:r>
            <a:endParaRPr lang="pl-PL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Do wskaźnika nie wliczamy osób, które w ramach projektu lub w ciągu 3 miesięcy od zakończenia udziału w projekcie podjęły naukę w formach szkolnych oraz osób które otrzymały zwrotne lub bezzwrotne środki na podjęcie działalności gospodarczej z EFS.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Beneficjent powinien zobowiązać uczestników projektu do przedstawienia informacji o otrzymaniu zwrotnych lub bezzwrotnych środków na podjęcie działalności gospodarczej w projektach współfinansowanych z EFS.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2725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935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</a:t>
            </a:r>
            <a:r>
              <a:rPr lang="pl-PL" sz="2000" b="1" dirty="0" smtClean="0"/>
              <a:t>wskaźników cd.</a:t>
            </a:r>
            <a:endParaRPr lang="pl-PL" sz="2000" b="1" dirty="0"/>
          </a:p>
          <a:p>
            <a:endParaRPr lang="pl-PL" sz="2000" b="1" dirty="0"/>
          </a:p>
          <a:p>
            <a:r>
              <a:rPr lang="pl-PL" dirty="0"/>
              <a:t>Efektywność zatrudnieniowa jest mierzona wśród uczestników projektu, którzy: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zakończyli udział w projekcie – we wszystkich formach wsparcia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przerwali udział w projekcie – z powodu podjęcia pracy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podjęli pracę i kontynuują udział w projekcie   </a:t>
            </a:r>
          </a:p>
          <a:p>
            <a:endParaRPr lang="pl-PL" dirty="0" smtClean="0"/>
          </a:p>
          <a:p>
            <a:r>
              <a:rPr lang="pl-PL" dirty="0" smtClean="0"/>
              <a:t>Zatrudnienie to podjęcie pracy w oparciu 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Stosunek pracy: uczestnik projektu powinien zostać zatrudniony na nieprzerwany okres co najmniej trzech miesięcy, przynajmniej na ½ etatu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Podjęcie działalności gospodarczej: powinna zostać rozpoczęta w okresie do trzech miesięcy od zakończenia udziału w projekcie.</a:t>
            </a:r>
          </a:p>
          <a:p>
            <a:endParaRPr lang="pl-PL" dirty="0"/>
          </a:p>
          <a:p>
            <a:r>
              <a:rPr lang="pl-PL" dirty="0" smtClean="0"/>
              <a:t>W liczbie pracujących nie uwzględnia się osób, które zostały zatrudnione na zasadzie zatrudnienia subsydiowanego w ramach projektu współfinansowanego z EFS. </a:t>
            </a:r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90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3600" b="1" dirty="0" smtClean="0"/>
          </a:p>
          <a:p>
            <a:endParaRPr lang="pl-PL" sz="3600" b="1" dirty="0"/>
          </a:p>
          <a:p>
            <a:endParaRPr lang="pl-PL" sz="3600" b="1" dirty="0" smtClean="0"/>
          </a:p>
          <a:p>
            <a:r>
              <a:rPr lang="pl-PL" sz="3600" b="1" dirty="0" smtClean="0"/>
              <a:t>Ocena wniosków o dofinansowanie projektów</a:t>
            </a:r>
            <a:endParaRPr lang="pl-PL" sz="3600" b="1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9837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 </a:t>
            </a:r>
            <a:r>
              <a:rPr lang="pl-PL" b="1" dirty="0"/>
              <a:t>oceniane w systemie 0-1:</a:t>
            </a:r>
          </a:p>
          <a:p>
            <a:endParaRPr lang="pl-PL" dirty="0" smtClean="0"/>
          </a:p>
          <a:p>
            <a:r>
              <a:rPr lang="pl-PL" sz="2000" b="1" dirty="0" smtClean="0"/>
              <a:t>Kryterium </a:t>
            </a:r>
            <a:r>
              <a:rPr lang="pl-PL" sz="2000" b="1" dirty="0"/>
              <a:t>1</a:t>
            </a:r>
          </a:p>
          <a:p>
            <a:r>
              <a:rPr lang="pl-PL" dirty="0"/>
              <a:t>Wnioskodawca, zgodnie ze Szczegółowym Opisem Osi Priorytetowych RPO-L2020 jest podmiotem uprawnionym do ubiegania się o dofinansowanie w ramach właściwego Działania/Poddziałania lub właściwego naboru o ile ustalono w nim kryterium dostępu zawężające listę podmiotów uprawnionych do ubiegania się o dofinansowanie. Zgodnie z typem beneficjenta w Działaniu 6.2 RPO-L2020, wskazanym w SZOOP RPO-L2020 obowiązującym na dzień ogłoszenia konkursu.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6268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MERYTORYCZNE oceniane </a:t>
            </a:r>
            <a:r>
              <a:rPr lang="pl-PL" b="1" dirty="0"/>
              <a:t>w systemie 0-1:</a:t>
            </a:r>
          </a:p>
          <a:p>
            <a:endParaRPr lang="pl-PL" dirty="0" smtClean="0"/>
          </a:p>
          <a:p>
            <a:r>
              <a:rPr lang="pl-PL" b="1" dirty="0"/>
              <a:t>Kryterium 2</a:t>
            </a:r>
          </a:p>
          <a:p>
            <a:r>
              <a:rPr lang="pl-PL" dirty="0"/>
              <a:t>Czy w przypadku projektu partnerskiego spełnione zostały wymogi dotyczące:</a:t>
            </a:r>
          </a:p>
          <a:p>
            <a:r>
              <a:rPr lang="pl-PL" dirty="0" smtClean="0"/>
              <a:t>1) wyboru </a:t>
            </a:r>
            <a:r>
              <a:rPr lang="pl-PL" dirty="0"/>
              <a:t>partnerów, o których mowa w art. 33 ust. 2-4a ustawy z dnia 11 lipca 2014 r. o zasadach realizacji programów w zakresie polityki spójności finansowanych w perspektywie 2014-2020 (o ile dotyczy);</a:t>
            </a:r>
          </a:p>
          <a:p>
            <a:r>
              <a:rPr lang="pl-PL" dirty="0" smtClean="0"/>
              <a:t>2) utworzenia </a:t>
            </a:r>
            <a:r>
              <a:rPr lang="pl-PL" dirty="0"/>
              <a:t>albo zainicjowania partnerstwa w terminie zgodnym z art. 33 ust. 3 i </a:t>
            </a:r>
            <a:r>
              <a:rPr lang="pl-PL" dirty="0" err="1"/>
              <a:t>SzOOP</a:t>
            </a:r>
            <a:r>
              <a:rPr lang="pl-PL" dirty="0"/>
              <a:t>, tj. przed złożeniem wniosku o dofinansowanie albo przed rozpoczęciem realizacji projektu, o ile data ta jest wcześniejsza od daty złożenia wniosku o dofinansowanie?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8437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 oceniane </a:t>
            </a:r>
            <a:r>
              <a:rPr lang="pl-PL" b="1" dirty="0"/>
              <a:t>w systemie 0-1:</a:t>
            </a:r>
          </a:p>
          <a:p>
            <a:endParaRPr lang="pl-PL" dirty="0" smtClean="0"/>
          </a:p>
          <a:p>
            <a:r>
              <a:rPr lang="pl-PL" b="1" dirty="0" smtClean="0"/>
              <a:t>Kryterium 3</a:t>
            </a:r>
            <a:endParaRPr lang="pl-PL" b="1" dirty="0"/>
          </a:p>
          <a:p>
            <a:r>
              <a:rPr lang="pl-PL" sz="1600" dirty="0"/>
              <a:t>Wnioskodawca oraz partnerzy krajowi (o ile dotyczy), ponoszący wydatki w danym projekcie z EFS, posiadają łączny obrót za ostatni zatwierdzony rok obrotowy zgodnie z ustawą o rachunkowości z dnia 29 września 1994 r. (Dz. U. z 2018, poz. 395, z </a:t>
            </a:r>
            <a:r>
              <a:rPr lang="pl-PL" sz="1600" dirty="0" err="1"/>
              <a:t>późn</a:t>
            </a:r>
            <a:r>
              <a:rPr lang="pl-PL" sz="1600" dirty="0"/>
              <a:t>. zm.), (jeśli dotyczy) lub za ostatni zamknięty i zatwierdzony rok kalendarzowy równy lub wyższy od średnich rocznych wydatków w ocenianym projekcie. </a:t>
            </a:r>
          </a:p>
          <a:p>
            <a:r>
              <a:rPr lang="pl-PL" sz="1600" dirty="0"/>
              <a:t>Kryterium nie dotyczy jednostek sektora finansów publicznych (JSFP), w tym projektów partnerskich w których JSFP występują jako wnioskodawca (lider) - kryterium obrotu nie jest wówczas badane*. </a:t>
            </a:r>
          </a:p>
          <a:p>
            <a:r>
              <a:rPr lang="pl-PL" sz="1600" dirty="0"/>
              <a:t>W przypadku podmiotów niebędących jednostkami sektora finansów publicznych jako obroty należy rozumieć wartość przychodów (w tym przychodów osiągniętych z tytułu otrzymanego dofinansowania na realizację projektów) osiągniętych w ostatnim zatwierdzonym roku przez danego wnioskodawcę/ partnera (o ile dotyczy) na dzień składania wniosku o dofinansowanie. W przypadku partnerstwa kilku podmiotów badany jest łączny obrót wszystkich podmiotów wchodzących w skład partnerstwa nie będących </a:t>
            </a:r>
            <a:r>
              <a:rPr lang="pl-PL" sz="1600" dirty="0" err="1"/>
              <a:t>jsfp</a:t>
            </a:r>
            <a:r>
              <a:rPr lang="pl-PL" sz="1600" dirty="0"/>
              <a:t>.</a:t>
            </a:r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b="1" dirty="0" smtClean="0"/>
          </a:p>
          <a:p>
            <a:endParaRPr lang="pl-PL" sz="1200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4069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 oceniane </a:t>
            </a:r>
            <a:r>
              <a:rPr lang="pl-PL" b="1" dirty="0"/>
              <a:t>w systemie 0-1:</a:t>
            </a:r>
          </a:p>
          <a:p>
            <a:endParaRPr lang="pl-PL" dirty="0" smtClean="0"/>
          </a:p>
          <a:p>
            <a:r>
              <a:rPr lang="pl-PL" b="1" dirty="0"/>
              <a:t>Kryterium 4</a:t>
            </a:r>
          </a:p>
          <a:p>
            <a:r>
              <a:rPr lang="pl-PL" dirty="0"/>
              <a:t>Czy wydatki przewidziane w projekcie nie są współfinansowane z innych wspólnotowych instrumentów finansowych</a:t>
            </a:r>
            <a:r>
              <a:rPr lang="pl-PL" dirty="0" smtClean="0"/>
              <a:t>?</a:t>
            </a:r>
          </a:p>
          <a:p>
            <a:endParaRPr lang="pl-PL" b="1" dirty="0" smtClean="0"/>
          </a:p>
          <a:p>
            <a:r>
              <a:rPr lang="pl-PL" b="1" dirty="0" smtClean="0"/>
              <a:t>Kryterium </a:t>
            </a:r>
            <a:r>
              <a:rPr lang="pl-PL" b="1" dirty="0"/>
              <a:t>5</a:t>
            </a:r>
          </a:p>
          <a:p>
            <a:r>
              <a:rPr lang="pl-PL" dirty="0"/>
              <a:t>Czy wnioskodawca oraz partnerzy (jeśli dotyczy) podlegają wykluczeniu z możliwości ubiegania się  o dofinansowanie na podstawie odrębnych przepisów ?</a:t>
            </a:r>
          </a:p>
          <a:p>
            <a:endParaRPr lang="pl-PL" b="1" dirty="0" smtClean="0"/>
          </a:p>
          <a:p>
            <a:r>
              <a:rPr lang="pl-PL" b="1" dirty="0" smtClean="0"/>
              <a:t>Kryterium </a:t>
            </a:r>
            <a:r>
              <a:rPr lang="pl-PL" b="1" dirty="0"/>
              <a:t>6</a:t>
            </a:r>
          </a:p>
          <a:p>
            <a:r>
              <a:rPr lang="pl-PL" dirty="0"/>
              <a:t>Przewidziane we wniosku operacje nie mogą zostać fizycznie ukończone lub w pełni zrealizowane przed złożeniem wniosku o dofinansowanie.</a:t>
            </a:r>
          </a:p>
          <a:p>
            <a:endParaRPr lang="pl-PL" b="1" dirty="0"/>
          </a:p>
          <a:p>
            <a:endParaRPr lang="pl-PL" sz="1200" dirty="0" smtClean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b="1" dirty="0" smtClean="0"/>
          </a:p>
          <a:p>
            <a:endParaRPr lang="pl-PL" sz="1200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23029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DOSTĘPU: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1</a:t>
            </a:r>
          </a:p>
          <a:p>
            <a:r>
              <a:rPr lang="pl-PL" dirty="0"/>
              <a:t>Grupę docelową stanowią osoby pozostające bez pracy niezarejestrowane w Powiatowym Urzędzie Pracy jako bezrobotne, w szczególności osoby bierne zawodowo w wieku 30 lat i więcej. Wsparciem objęte zostaną wyłącznie osoby znajdujące się w szczególnej sytuacji na rynku pracy, </a:t>
            </a:r>
            <a:r>
              <a:rPr lang="pl-PL" dirty="0" err="1"/>
              <a:t>tj</a:t>
            </a:r>
            <a:r>
              <a:rPr lang="pl-PL" dirty="0"/>
              <a:t>:</a:t>
            </a:r>
          </a:p>
          <a:p>
            <a:r>
              <a:rPr lang="pl-PL" dirty="0"/>
              <a:t>- osoby w wieku 50 lat i więcej;</a:t>
            </a:r>
          </a:p>
          <a:p>
            <a:r>
              <a:rPr lang="pl-PL" dirty="0"/>
              <a:t>- kobiety;</a:t>
            </a:r>
          </a:p>
          <a:p>
            <a:r>
              <a:rPr lang="pl-PL" dirty="0"/>
              <a:t>- osoby z niepełnosprawnościami;</a:t>
            </a:r>
          </a:p>
          <a:p>
            <a:r>
              <a:rPr lang="pl-PL" dirty="0"/>
              <a:t>- osoby o niskich kwalifikacjach;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osoby </a:t>
            </a:r>
            <a:r>
              <a:rPr lang="pl-PL" dirty="0"/>
              <a:t>długotrwale </a:t>
            </a:r>
            <a:r>
              <a:rPr lang="pl-PL" dirty="0" smtClean="0"/>
              <a:t>bezrobotne</a:t>
            </a:r>
          </a:p>
          <a:p>
            <a:pPr marL="285750" indent="-285750">
              <a:buFontTx/>
              <a:buChar char="-"/>
            </a:pPr>
            <a:endParaRPr lang="pl-PL" dirty="0"/>
          </a:p>
          <a:p>
            <a:r>
              <a:rPr lang="pl-PL" dirty="0"/>
              <a:t>Kryterium możliwe do </a:t>
            </a:r>
            <a:r>
              <a:rPr lang="pl-PL" dirty="0" smtClean="0"/>
              <a:t>uzupełnienia/zmienienia.</a:t>
            </a:r>
            <a:endParaRPr lang="pl-PL" dirty="0"/>
          </a:p>
          <a:p>
            <a:endParaRPr lang="pl-PL" b="1" dirty="0"/>
          </a:p>
          <a:p>
            <a:endParaRPr lang="pl-PL" sz="1200" dirty="0" smtClean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b="1" dirty="0" smtClean="0"/>
          </a:p>
          <a:p>
            <a:endParaRPr lang="pl-PL" sz="1200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2069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5" y="1161682"/>
            <a:ext cx="9281993" cy="1757364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latin typeface="+mn-lt"/>
              </a:rPr>
              <a:t>Przedmiot konkursu: </a:t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Dofinansowanie </a:t>
            </a:r>
            <a:r>
              <a:rPr lang="pl-PL" sz="2000" dirty="0">
                <a:latin typeface="+mn-lt"/>
              </a:rPr>
              <a:t>projektów mających na celu aktywizację zawodową osób pozostających bez pracy niezarejestrowanych w powiatowych urzędach pracy.</a:t>
            </a:r>
            <a:r>
              <a:rPr lang="pl-PL" dirty="0">
                <a:latin typeface="+mn-lt"/>
              </a:rPr>
              <a:t/>
            </a:r>
            <a:br>
              <a:rPr lang="pl-PL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2637692"/>
            <a:ext cx="9144000" cy="304925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b="1" dirty="0" smtClean="0"/>
              <a:t>Termin składania wniosków: </a:t>
            </a:r>
            <a:r>
              <a:rPr lang="pl-PL" sz="2000" dirty="0" smtClean="0"/>
              <a:t>5 – 13 listopada 2018 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Datą wpływu wniosku jest dzień dostarczenia do WUP wersji papierowej wniosku. Wersję elektroniczną wniosku należy złożyć nie później niż w dniu zakończenia naboru.</a:t>
            </a: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b="1" dirty="0" smtClean="0"/>
              <a:t>Miejsce</a:t>
            </a:r>
            <a:r>
              <a:rPr lang="pl-PL" sz="2000" dirty="0" smtClean="0"/>
              <a:t> </a:t>
            </a:r>
            <a:r>
              <a:rPr lang="pl-PL" sz="2000" b="1" dirty="0" smtClean="0"/>
              <a:t>składania wniosków: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sz="2000" dirty="0" smtClean="0"/>
              <a:t>wersja papierowa: sekretariat WUP w Zielonej Górze, ul. Wyspiańskiego 15, 65-036 Zielona Góra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sz="2000" dirty="0" smtClean="0"/>
              <a:t>wersja elektroniczna: za pomocą Lokalnego Systemu Informatycznego dla RPO – Lubuskie 2020 – dostępny pod adresem: https://lsi.rpo.lubuskie.pl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62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DOSTĘPU: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2</a:t>
            </a:r>
          </a:p>
          <a:p>
            <a:endParaRPr lang="pl-PL" b="1" dirty="0"/>
          </a:p>
          <a:p>
            <a:r>
              <a:rPr lang="pl-PL" dirty="0"/>
              <a:t>Usługi szkoleniowe będą realizowane przez instytucje posiadające wpis do Rejestru Instytucji Szkoleniowych  prowadzonego przez Wojewódzki Urząd Pracy właściwy ze względu na siedzibę instytucji szkoleniowej.</a:t>
            </a:r>
          </a:p>
          <a:p>
            <a:endParaRPr lang="pl-PL" dirty="0"/>
          </a:p>
          <a:p>
            <a:r>
              <a:rPr lang="pl-PL" b="1" dirty="0"/>
              <a:t>Kryterium 3</a:t>
            </a:r>
          </a:p>
          <a:p>
            <a:r>
              <a:rPr lang="pl-PL" dirty="0"/>
              <a:t>Usługa poradnictwa zawodowego i pośrednictwa pracy będzie prowadzona przez instytucję posiadającą wpis do Rejestru agencji zatrudnienia prowadzonego przez właściwego ze względu na jej siedzibę Marszałka województwa.</a:t>
            </a:r>
          </a:p>
          <a:p>
            <a:endParaRPr lang="pl-PL" dirty="0" smtClean="0"/>
          </a:p>
          <a:p>
            <a:r>
              <a:rPr lang="pl-PL" dirty="0" smtClean="0"/>
              <a:t>Kryteria </a:t>
            </a:r>
            <a:r>
              <a:rPr lang="pl-PL" dirty="0"/>
              <a:t>możliwe do </a:t>
            </a:r>
            <a:r>
              <a:rPr lang="pl-PL" dirty="0" smtClean="0"/>
              <a:t>uzupełnienia/zmienienia.</a:t>
            </a:r>
            <a:endParaRPr lang="pl-PL" dirty="0"/>
          </a:p>
          <a:p>
            <a:endParaRPr lang="pl-PL" b="1" dirty="0"/>
          </a:p>
          <a:p>
            <a:endParaRPr lang="pl-PL" sz="1200" dirty="0" smtClean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b="1" dirty="0" smtClean="0"/>
          </a:p>
          <a:p>
            <a:endParaRPr lang="pl-PL" sz="1200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0235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DOSTĘPU: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4</a:t>
            </a:r>
          </a:p>
          <a:p>
            <a:r>
              <a:rPr lang="pl-PL" dirty="0"/>
              <a:t>Dobór formy wsparcia indywidualnie dla każdego uczestnika projektu musi wynikać z przeprowadzonej analizy prowadzącej do identyfikacji potrzeb w ramach zastosowanego Indywidualnego Planu Działania (IPD). Wnioskodawca określa formy wsparcia dostosowane do predyspozycji i umiejętności każdego uczestnika z osobna w oparciu o przeprowadzone IPD w ramach realizowanego projektu. Tym samym zaoferowane formy wsparcia są dobierane pod względem indywidualnych predyspozycji uczestnika prowadząc jednocześnie do realnego podniesienia kompetencji i umiejętności przyszłego pracownika. </a:t>
            </a:r>
            <a:endParaRPr lang="pl-PL" dirty="0" smtClean="0"/>
          </a:p>
          <a:p>
            <a:endParaRPr lang="pl-PL" sz="1200" dirty="0"/>
          </a:p>
          <a:p>
            <a:r>
              <a:rPr lang="pl-PL" dirty="0"/>
              <a:t>Kryterium możliwe do uzupełnienia/zmienienia. </a:t>
            </a:r>
            <a:endParaRPr lang="pl-PL" sz="1200" b="1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9884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DOSTĘPU: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5</a:t>
            </a:r>
          </a:p>
          <a:p>
            <a:r>
              <a:rPr lang="pl-PL" dirty="0"/>
              <a:t>Średni koszt wsparcia przypadający na jednego uczestnika projektu nie może być wyższy niż </a:t>
            </a:r>
            <a:endParaRPr lang="pl-PL" dirty="0" smtClean="0"/>
          </a:p>
          <a:p>
            <a:r>
              <a:rPr lang="pl-PL" dirty="0" smtClean="0"/>
              <a:t>14 </a:t>
            </a:r>
            <a:r>
              <a:rPr lang="pl-PL" dirty="0"/>
              <a:t>000,00 zł. Podana wartość podlega zwiększeniu o kwotę nieprzekraczającą 12 tys. zł na uczestnika projektu będącego osobą z niepełnosprawnościami w sytuacji, gdy jej udział w projekcie wymaga poniesienia kosztów racjonalnych usprawnień. Koszt liczony jest jako suma wydatków kwalifikowalnych projektu w odniesieniu do liczby uczestników.</a:t>
            </a:r>
          </a:p>
          <a:p>
            <a:endParaRPr lang="pl-PL" sz="1200" dirty="0"/>
          </a:p>
          <a:p>
            <a:r>
              <a:rPr lang="pl-PL" dirty="0"/>
              <a:t>Kryterium możliwe do uzupełnienia/zmienienia. </a:t>
            </a:r>
            <a:endParaRPr lang="pl-PL" sz="1200" b="1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695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DOSTĘPU: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6</a:t>
            </a:r>
          </a:p>
          <a:p>
            <a:r>
              <a:rPr lang="pl-PL" dirty="0"/>
              <a:t>Projekt zakłada uzyskanie zatrudnienia przez co najmniej 42 % uczestników projektu (znajdujących się w szczególnej sytuacji na rynku pracy), </a:t>
            </a:r>
            <a:r>
              <a:rPr lang="pl-PL" dirty="0" err="1"/>
              <a:t>tj</a:t>
            </a:r>
            <a:r>
              <a:rPr lang="pl-PL" dirty="0"/>
              <a:t>:</a:t>
            </a:r>
          </a:p>
          <a:p>
            <a:r>
              <a:rPr lang="pl-PL" dirty="0"/>
              <a:t>- osób w wieku 50 lat i więcej;</a:t>
            </a:r>
          </a:p>
          <a:p>
            <a:r>
              <a:rPr lang="pl-PL" dirty="0"/>
              <a:t>- kobiet;</a:t>
            </a:r>
          </a:p>
          <a:p>
            <a:r>
              <a:rPr lang="pl-PL" dirty="0"/>
              <a:t>- osób z niepełnosprawnościami;</a:t>
            </a:r>
          </a:p>
          <a:p>
            <a:r>
              <a:rPr lang="pl-PL" dirty="0"/>
              <a:t>- osób z niskimi kwalifikacjami (do poziomu ISCED 3);</a:t>
            </a:r>
          </a:p>
          <a:p>
            <a:r>
              <a:rPr lang="pl-PL" dirty="0"/>
              <a:t>- osób długotrwale bezrobotnych.</a:t>
            </a:r>
          </a:p>
          <a:p>
            <a:endParaRPr lang="pl-PL" sz="1200" dirty="0"/>
          </a:p>
          <a:p>
            <a:r>
              <a:rPr lang="pl-PL" dirty="0"/>
              <a:t>Kryterium możliwe do uzupełnienia/zmienienia. </a:t>
            </a:r>
            <a:endParaRPr lang="pl-PL" sz="1200" b="1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532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DOSTĘPU: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7</a:t>
            </a:r>
          </a:p>
          <a:p>
            <a:r>
              <a:rPr lang="pl-PL" dirty="0"/>
              <a:t>Minimalna kwota projektu 50 tys. </a:t>
            </a:r>
            <a:r>
              <a:rPr lang="pl-PL" dirty="0" smtClean="0"/>
              <a:t>zł</a:t>
            </a:r>
          </a:p>
          <a:p>
            <a:r>
              <a:rPr lang="pl-PL" b="1" dirty="0" smtClean="0"/>
              <a:t>Kryterium </a:t>
            </a:r>
            <a:r>
              <a:rPr lang="pl-PL" b="1" dirty="0"/>
              <a:t>8</a:t>
            </a:r>
          </a:p>
          <a:p>
            <a:r>
              <a:rPr lang="pl-PL" dirty="0"/>
              <a:t>Minimalny wkład własny Beneficjenta jako % wydatków kwalifikowalnych – 5 %</a:t>
            </a:r>
          </a:p>
          <a:p>
            <a:r>
              <a:rPr lang="pl-PL" b="1" dirty="0" smtClean="0"/>
              <a:t>Kryterium </a:t>
            </a:r>
            <a:r>
              <a:rPr lang="pl-PL" b="1" dirty="0"/>
              <a:t>9</a:t>
            </a:r>
          </a:p>
          <a:p>
            <a:r>
              <a:rPr lang="pl-PL" dirty="0"/>
              <a:t>Beneficjent zapewnia możliwość skorzystania ze wsparcia byłym uczestnikom projektów z zakresu włączenia społecznego realizowanych w ramach celu tematycznego 9 w RPO</a:t>
            </a:r>
            <a:r>
              <a:rPr lang="pl-PL" dirty="0" smtClean="0"/>
              <a:t>.</a:t>
            </a:r>
          </a:p>
          <a:p>
            <a:r>
              <a:rPr lang="pl-PL" dirty="0"/>
              <a:t>W załączniku nr 3 do niniejszego regulaminu znajduje się wykaz projektów zrealizowanych, realizowanych i planowanych do realizacji w ramach CT 9 w Regionalnym Programie Operacyjnym – Lubuskie2020.</a:t>
            </a:r>
          </a:p>
          <a:p>
            <a:endParaRPr lang="pl-PL" sz="1200" dirty="0"/>
          </a:p>
          <a:p>
            <a:r>
              <a:rPr lang="pl-PL" dirty="0" smtClean="0"/>
              <a:t>Kryteria możliwe </a:t>
            </a:r>
            <a:r>
              <a:rPr lang="pl-PL" dirty="0"/>
              <a:t>do uzupełnienia/zmienienia. </a:t>
            </a:r>
            <a:endParaRPr lang="pl-PL" sz="1200" b="1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760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DOSTĘPU:</a:t>
            </a:r>
          </a:p>
          <a:p>
            <a:endParaRPr lang="pl-PL" dirty="0" smtClean="0"/>
          </a:p>
          <a:p>
            <a:r>
              <a:rPr lang="pl-PL" b="1" dirty="0" smtClean="0"/>
              <a:t>Kryterium 10</a:t>
            </a:r>
          </a:p>
          <a:p>
            <a:r>
              <a:rPr lang="pl-PL" dirty="0" smtClean="0"/>
              <a:t>Projekt jest skierowany wyłącznie do osób z obszaru woj. lubuskiego (w rozumieniu przepisów Kodeksu Cywilnego).</a:t>
            </a:r>
          </a:p>
          <a:p>
            <a:endParaRPr lang="pl-PL" dirty="0" smtClean="0"/>
          </a:p>
          <a:p>
            <a:r>
              <a:rPr lang="pl-PL" b="1" dirty="0"/>
              <a:t>Kryterium 11</a:t>
            </a:r>
          </a:p>
          <a:p>
            <a:r>
              <a:rPr lang="pl-PL" dirty="0"/>
              <a:t>Projektodawca w okresie realizacji projektu prowadzi biuro projektu (lub posiada siedzibę, filię, delegaturę, oddział czy inną prawnie dozwoloną formę organizacyjną działalności podmiotu) na terenie województwa lubuskiego z możliwością udostępnienia pełnej dokumentacji wdrażanego projektu oraz zapewniające uczestnikom projektu możliwość osobistego kontaktu z kadrą projektu.</a:t>
            </a:r>
          </a:p>
          <a:p>
            <a:endParaRPr lang="pl-PL" dirty="0" smtClean="0"/>
          </a:p>
          <a:p>
            <a:endParaRPr lang="pl-PL" sz="1200" dirty="0" smtClean="0"/>
          </a:p>
          <a:p>
            <a:r>
              <a:rPr lang="pl-PL" dirty="0" smtClean="0"/>
              <a:t>Kryteria możliwe do uzupełnienia/zmienienia. </a:t>
            </a:r>
            <a:endParaRPr lang="pl-PL" sz="1200" b="1" dirty="0" smtClean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4426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HORYZONTALNE:</a:t>
            </a:r>
          </a:p>
          <a:p>
            <a:endParaRPr lang="pl-PL" dirty="0" smtClean="0"/>
          </a:p>
          <a:p>
            <a:r>
              <a:rPr lang="pl-PL" b="1" dirty="0"/>
              <a:t>Kryterium 1</a:t>
            </a:r>
          </a:p>
          <a:p>
            <a:r>
              <a:rPr lang="pl-PL" dirty="0"/>
              <a:t>Zgodność z przepisami ustawy Prawo zamówień publicznych i innym właściwym prawodawstwem </a:t>
            </a:r>
            <a:r>
              <a:rPr lang="pl-PL" dirty="0" smtClean="0"/>
              <a:t>krajowym.</a:t>
            </a:r>
          </a:p>
          <a:p>
            <a:endParaRPr lang="pl-PL" dirty="0"/>
          </a:p>
          <a:p>
            <a:r>
              <a:rPr lang="pl-PL" b="1" dirty="0"/>
              <a:t>Kryterium 2</a:t>
            </a:r>
            <a:r>
              <a:rPr lang="pl-PL" dirty="0"/>
              <a:t> </a:t>
            </a:r>
          </a:p>
          <a:p>
            <a:r>
              <a:rPr lang="pl-PL" dirty="0"/>
              <a:t>Zgodność z zasadami dotyczącymi pomocy </a:t>
            </a:r>
            <a:r>
              <a:rPr lang="pl-PL" dirty="0" smtClean="0"/>
              <a:t>publicznej.</a:t>
            </a:r>
          </a:p>
          <a:p>
            <a:endParaRPr lang="pl-PL" dirty="0"/>
          </a:p>
          <a:p>
            <a:r>
              <a:rPr lang="pl-PL" b="1" dirty="0"/>
              <a:t>Kryterium 3</a:t>
            </a:r>
          </a:p>
          <a:p>
            <a:r>
              <a:rPr lang="pl-PL" dirty="0"/>
              <a:t>Zgodność z zasadą równości szans kobiet i mężczyzn (badana poprzez spełnienie standardu minimum).</a:t>
            </a:r>
          </a:p>
          <a:p>
            <a:endParaRPr lang="pl-PL" sz="1200" dirty="0" smtClean="0"/>
          </a:p>
          <a:p>
            <a:r>
              <a:rPr lang="pl-PL" dirty="0" smtClean="0"/>
              <a:t>Kryteria możliwe do uzupełnienia/zmienienia. </a:t>
            </a:r>
            <a:endParaRPr lang="pl-PL" sz="1200" b="1" dirty="0" smtClean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864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HORYZONTALNE:</a:t>
            </a:r>
          </a:p>
          <a:p>
            <a:endParaRPr lang="pl-PL" dirty="0" smtClean="0"/>
          </a:p>
          <a:p>
            <a:r>
              <a:rPr lang="pl-PL" b="1" dirty="0"/>
              <a:t>Kryterium 4</a:t>
            </a:r>
          </a:p>
          <a:p>
            <a:r>
              <a:rPr lang="pl-PL" dirty="0"/>
              <a:t>Zgodność z zasadami równości szans i niedyskryminacji (w tym dostępności dla osób z niepełnosprawnościami</a:t>
            </a:r>
            <a:r>
              <a:rPr lang="pl-PL" dirty="0" smtClean="0"/>
              <a:t>).</a:t>
            </a:r>
          </a:p>
          <a:p>
            <a:endParaRPr lang="pl-PL" dirty="0"/>
          </a:p>
          <a:p>
            <a:r>
              <a:rPr lang="pl-PL" b="1" dirty="0"/>
              <a:t>Kryterium 5</a:t>
            </a:r>
          </a:p>
          <a:p>
            <a:r>
              <a:rPr lang="pl-PL" dirty="0"/>
              <a:t>Zgodność z pozostałymi politykami i zasadami wspólnotowymi (w tym: polityką równych szans i koncepcją zrównoważonego rozwoju).</a:t>
            </a:r>
          </a:p>
          <a:p>
            <a:endParaRPr lang="pl-PL" dirty="0"/>
          </a:p>
          <a:p>
            <a:endParaRPr lang="pl-PL" b="1" dirty="0"/>
          </a:p>
          <a:p>
            <a:endParaRPr lang="pl-PL" sz="1200" dirty="0" smtClean="0"/>
          </a:p>
          <a:p>
            <a:r>
              <a:rPr lang="pl-PL" dirty="0" smtClean="0"/>
              <a:t>Kryteria możliwe do uzupełnienia/zmienienia. </a:t>
            </a:r>
            <a:endParaRPr lang="pl-PL" sz="1200" b="1" dirty="0" smtClean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3468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HORYZONTALNE:</a:t>
            </a:r>
          </a:p>
          <a:p>
            <a:endParaRPr lang="pl-PL" dirty="0" smtClean="0"/>
          </a:p>
          <a:p>
            <a:r>
              <a:rPr lang="pl-PL" b="1" dirty="0"/>
              <a:t>Kryterium 6</a:t>
            </a:r>
          </a:p>
          <a:p>
            <a:r>
              <a:rPr lang="pl-PL" dirty="0"/>
              <a:t>Zgodność z właściwym celem szczegółowym programu operacyjnego i jego doprecyzowaniem w Szczegółowym Opisie Osi Priorytetowych RPO Lubuskie 2020.</a:t>
            </a:r>
          </a:p>
          <a:p>
            <a:endParaRPr lang="pl-PL" dirty="0"/>
          </a:p>
          <a:p>
            <a:r>
              <a:rPr lang="pl-PL" b="1" dirty="0"/>
              <a:t>Projekty nie spełniające tego kryterium będą odrzucane.</a:t>
            </a:r>
          </a:p>
          <a:p>
            <a:endParaRPr lang="pl-PL" sz="1200" dirty="0" smtClean="0"/>
          </a:p>
          <a:p>
            <a:r>
              <a:rPr lang="pl-PL" b="1" dirty="0" smtClean="0"/>
              <a:t>Kryterium </a:t>
            </a:r>
            <a:r>
              <a:rPr lang="pl-PL" b="1" dirty="0"/>
              <a:t>7</a:t>
            </a:r>
          </a:p>
          <a:p>
            <a:r>
              <a:rPr lang="pl-PL" dirty="0"/>
              <a:t>Czy w projektach o wartości nie przekraczającej wyrażonej w PLN równowartości 100 000 EUR wkładu publicznego zastosowano rozliczenie kosztów w oparciu o kwoty ryczałtowe? (dotyczy projektów, których całkowita wartość dofinansowania ze środków publicznych nie przekracza 100 tys. euro</a:t>
            </a:r>
            <a:r>
              <a:rPr lang="pl-PL" dirty="0" smtClean="0"/>
              <a:t>).</a:t>
            </a:r>
          </a:p>
          <a:p>
            <a:r>
              <a:rPr lang="pl-PL" b="1" dirty="0"/>
              <a:t>Projekty nie spełniające tego kryterium będą odrzucane.</a:t>
            </a:r>
          </a:p>
          <a:p>
            <a:endParaRPr lang="pl-PL" dirty="0"/>
          </a:p>
          <a:p>
            <a:endParaRPr lang="pl-PL" sz="1200" b="1" dirty="0" smtClean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767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HORYZONTALNE:</a:t>
            </a:r>
          </a:p>
          <a:p>
            <a:endParaRPr lang="pl-PL" dirty="0" smtClean="0"/>
          </a:p>
          <a:p>
            <a:r>
              <a:rPr lang="pl-PL" b="1" dirty="0"/>
              <a:t>Kryterium 8 </a:t>
            </a:r>
          </a:p>
          <a:p>
            <a:r>
              <a:rPr lang="pl-PL" dirty="0"/>
              <a:t>Czy koszty w ramach środków trwałych nie przekraczają 10 % wydatków kwalifikowalnych w projekcie (pkt. 6.6 wniosku)? (dotyczy projektów, w których występują koszty będące środkami trwałymi</a:t>
            </a:r>
            <a:r>
              <a:rPr lang="pl-PL" dirty="0" smtClean="0"/>
              <a:t>).</a:t>
            </a:r>
            <a:endParaRPr lang="pl-PL" dirty="0"/>
          </a:p>
          <a:p>
            <a:endParaRPr lang="pl-PL" b="1" dirty="0"/>
          </a:p>
          <a:p>
            <a:endParaRPr lang="pl-PL" sz="1200" dirty="0" smtClean="0"/>
          </a:p>
          <a:p>
            <a:r>
              <a:rPr lang="pl-PL" b="1" dirty="0" smtClean="0"/>
              <a:t>Kryterium </a:t>
            </a:r>
            <a:r>
              <a:rPr lang="pl-PL" b="1" dirty="0"/>
              <a:t>9</a:t>
            </a:r>
          </a:p>
          <a:p>
            <a:r>
              <a:rPr lang="pl-PL" dirty="0"/>
              <a:t>Czy koszty w ramach cross-</a:t>
            </a:r>
            <a:r>
              <a:rPr lang="pl-PL" dirty="0" err="1"/>
              <a:t>financingu</a:t>
            </a:r>
            <a:r>
              <a:rPr lang="pl-PL" dirty="0"/>
              <a:t> nie przekraczają 10 % dofinansowania ze środków Unii Europejskiej (pkt. 6.7 wniosku)? (dotyczy projektów, w których występują koszty objęte cross-</a:t>
            </a:r>
            <a:r>
              <a:rPr lang="pl-PL" dirty="0" err="1"/>
              <a:t>financingiem</a:t>
            </a:r>
            <a:r>
              <a:rPr lang="pl-PL" dirty="0" smtClean="0"/>
              <a:t>).</a:t>
            </a:r>
          </a:p>
          <a:p>
            <a:endParaRPr lang="pl-PL" dirty="0"/>
          </a:p>
          <a:p>
            <a:r>
              <a:rPr lang="pl-PL" dirty="0" smtClean="0"/>
              <a:t>Kryteria </a:t>
            </a:r>
            <a:r>
              <a:rPr lang="pl-PL" dirty="0"/>
              <a:t>możliwe do uzupełnienia/zmienienia. </a:t>
            </a:r>
          </a:p>
          <a:p>
            <a:endParaRPr lang="pl-PL" dirty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367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5" y="1161682"/>
            <a:ext cx="9281993" cy="1757364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latin typeface="+mn-lt"/>
              </a:rPr>
              <a:t>Wersja papierowa: </a:t>
            </a:r>
            <a:br>
              <a:rPr lang="pl-PL" sz="20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Dwa jednobrzmiące egzemplarze – dwa oryginały lub oryginał i kopia poświadczona za zgodność z oryginałem</a:t>
            </a:r>
            <a:r>
              <a:rPr lang="pl-PL" dirty="0">
                <a:latin typeface="+mn-lt"/>
              </a:rPr>
              <a:t/>
            </a:r>
            <a:br>
              <a:rPr lang="pl-PL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2637692"/>
            <a:ext cx="9144000" cy="304925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b="1" dirty="0" smtClean="0"/>
              <a:t>Wersja elektroniczna: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System LSI dostępny jest pod adresem: </a:t>
            </a:r>
            <a:r>
              <a:rPr lang="pl-PL" sz="2000" dirty="0" smtClean="0">
                <a:hlinkClick r:id="rId2"/>
              </a:rPr>
              <a:t>https://lsi.rpo.lubuskie.pl</a:t>
            </a: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O tożsamości wersji papierowej i elektronicznej decyduje zgodna suma kontrolna.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Wniosek należy wypełnić zgodnie z </a:t>
            </a:r>
            <a:r>
              <a:rPr lang="pl-PL" sz="2000" i="1" dirty="0" smtClean="0"/>
              <a:t>Instrukcją wypełnienia wniosku o dofinansowanie projektu z Europejskiego Funduszu Społecznego w ramach Osi Priorytetowej 6, 7, 8 Regionalnego Programu Operacyjnego – Lubuskie 2020.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09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HORYZONTALNE:</a:t>
            </a:r>
          </a:p>
          <a:p>
            <a:endParaRPr lang="pl-PL" dirty="0" smtClean="0"/>
          </a:p>
          <a:p>
            <a:r>
              <a:rPr lang="pl-PL" b="1" dirty="0"/>
              <a:t>Kryterium 10</a:t>
            </a:r>
          </a:p>
          <a:p>
            <a:r>
              <a:rPr lang="pl-PL" dirty="0"/>
              <a:t>Czy wartość kosztów pośrednich rozliczanych ryczałtem została wyliczona zgodnie z Wytycznymi w zakresie kwalifikowalności wydatków w ramach Europejskiego Funduszu Rozwoju Regionalnego, Europejskiego Funduszu Społecznego oraz Funduszu Spójności na lata 2014-2020, (pkt 6.1.2 wniosku)? </a:t>
            </a:r>
          </a:p>
          <a:p>
            <a:endParaRPr lang="pl-PL" dirty="0"/>
          </a:p>
          <a:p>
            <a:r>
              <a:rPr lang="pl-PL" dirty="0" smtClean="0"/>
              <a:t>Kryterium </a:t>
            </a:r>
            <a:r>
              <a:rPr lang="pl-PL" dirty="0"/>
              <a:t>możliwe do uzupełnienia/zmienienia. </a:t>
            </a:r>
          </a:p>
          <a:p>
            <a:endParaRPr lang="pl-PL" dirty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39905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 (należy uzyskać min. 70 pkt, co najmniej 70% w poszczególnych punktach oceny):</a:t>
            </a:r>
          </a:p>
          <a:p>
            <a:endParaRPr lang="pl-PL" dirty="0" smtClean="0"/>
          </a:p>
          <a:p>
            <a:r>
              <a:rPr lang="pl-PL" b="1" dirty="0"/>
              <a:t>I OPIS PROJEKTU W KONTEKŚCIE WŁAŚCIWEGO CELU SZCZEGÓŁOWEGO RPO LUBUSKIE 2020/ RYZYKO NIEOSIĄGNIĘCIA ZAŁOŻEŃ PROJEKTU*</a:t>
            </a:r>
          </a:p>
          <a:p>
            <a:r>
              <a:rPr lang="pl-PL" dirty="0"/>
              <a:t>Maksymalna liczba punktów do uzyskania wynosi 20 pkt. (minimum 14 pkt</a:t>
            </a:r>
            <a:r>
              <a:rPr lang="pl-PL" dirty="0" smtClean="0"/>
              <a:t>.)</a:t>
            </a:r>
            <a:endParaRPr lang="pl-PL" dirty="0"/>
          </a:p>
          <a:p>
            <a:r>
              <a:rPr lang="pl-PL" dirty="0" smtClean="0"/>
              <a:t>– wskazanie </a:t>
            </a:r>
            <a:r>
              <a:rPr lang="pl-PL" dirty="0"/>
              <a:t>problemu, na który odpowiedź stanowi cel główny projektu oraz uzasadnienie potrzeby realizacji projektu - 7pkt. (5 pkt.)*</a:t>
            </a:r>
          </a:p>
          <a:p>
            <a:r>
              <a:rPr lang="pl-PL" dirty="0" smtClean="0"/>
              <a:t>– trafność </a:t>
            </a:r>
            <a:r>
              <a:rPr lang="pl-PL" dirty="0"/>
              <a:t>doboru celu głównego projektu i opisu, w jaki sposób projekt przyczyni się do osiągnięcia  właściwego celu szczegółowego RPO Lubuskie 2020 – 7 pkt. (5 pkt.)*</a:t>
            </a:r>
          </a:p>
          <a:p>
            <a:r>
              <a:rPr lang="pl-PL" dirty="0" smtClean="0"/>
              <a:t>– adekwatność </a:t>
            </a:r>
            <a:r>
              <a:rPr lang="pl-PL" dirty="0"/>
              <a:t>i założona do osiągnięcia wartość wskaźników pomiaru celów oraz źródła weryfikacji/pozyskania danych do pomiaru wskaźników i częstotliwości pomiaru – 6 pkt. (5pkt.)*</a:t>
            </a:r>
          </a:p>
          <a:p>
            <a:r>
              <a:rPr lang="pl-PL" dirty="0" smtClean="0"/>
              <a:t>– opis </a:t>
            </a:r>
            <a:r>
              <a:rPr lang="pl-PL" dirty="0"/>
              <a:t>ryzyka nieosiągnięcia założeń projektu – 5 pkt.*</a:t>
            </a:r>
          </a:p>
          <a:p>
            <a:r>
              <a:rPr lang="pl-PL" dirty="0"/>
              <a:t>* dotyczy tylko projektów, których wnioskowana kwota dofinansowania jest równa albo przekracza 2 mln zł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21879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MERYTORYCZNE:</a:t>
            </a:r>
          </a:p>
          <a:p>
            <a:endParaRPr lang="pl-PL" dirty="0" smtClean="0"/>
          </a:p>
          <a:p>
            <a:r>
              <a:rPr lang="pl-PL" b="1" dirty="0"/>
              <a:t>II GRUPY DOCELOWE </a:t>
            </a:r>
          </a:p>
          <a:p>
            <a:r>
              <a:rPr lang="pl-PL" dirty="0"/>
              <a:t>Maksymalna liczba punktów do uzyskania wynosi 10 pkt. (minimum 7 pkt.)</a:t>
            </a:r>
          </a:p>
          <a:p>
            <a:r>
              <a:rPr lang="pl-PL" dirty="0"/>
              <a:t>–	Opis i uzasadnienie grupy docelowej (tj. osób i/lub instytucji, które zostaną objęte wsparciem) z punktu widzenia istotnych cech projektu – 3 pkt.</a:t>
            </a:r>
          </a:p>
          <a:p>
            <a:r>
              <a:rPr lang="pl-PL" dirty="0"/>
              <a:t>–	Opis potrzeb, barier i oczekiwań uczestników/ uczestniczek projektu w kontekście wsparcia, które ma być udzielane w ramach projektu – 3 pkt.</a:t>
            </a:r>
          </a:p>
          <a:p>
            <a:r>
              <a:rPr lang="pl-PL" dirty="0"/>
              <a:t>–	Opis sposobu rekrutacji uczestników/ uczestniczek projektu (uwzględnienie zasady równości szans i niedyskryminacji, w tym dostępności dla osób z niepełnosprawnościami) – 4 pkt.    </a:t>
            </a:r>
          </a:p>
          <a:p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661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MERYTORYCZNE:</a:t>
            </a:r>
          </a:p>
          <a:p>
            <a:endParaRPr lang="pl-PL" sz="1600" dirty="0" smtClean="0"/>
          </a:p>
          <a:p>
            <a:r>
              <a:rPr lang="pl-PL" sz="1600" dirty="0" smtClean="0"/>
              <a:t>III </a:t>
            </a:r>
            <a:r>
              <a:rPr lang="pl-PL" sz="1600" dirty="0"/>
              <a:t>SPOSÓB REALIZACJI PROJEKTU ORAZ POTENCJAŁ I DOŚWIADCZENIE PROJEKTODAWCY I PARTNERÓW</a:t>
            </a:r>
          </a:p>
          <a:p>
            <a:r>
              <a:rPr lang="pl-PL" sz="1600" dirty="0" smtClean="0"/>
              <a:t>5.1 </a:t>
            </a:r>
            <a:r>
              <a:rPr lang="pl-PL" sz="1600" dirty="0"/>
              <a:t>Zadania*:</a:t>
            </a:r>
          </a:p>
          <a:p>
            <a:r>
              <a:rPr lang="pl-PL" sz="1600" dirty="0"/>
              <a:t>Maksymalna liczba punktów do uzyskania wynosi 20 pkt. (minimum 14 pkt.)</a:t>
            </a:r>
          </a:p>
          <a:p>
            <a:r>
              <a:rPr lang="pl-PL" sz="1600" dirty="0" smtClean="0"/>
              <a:t>– trafność </a:t>
            </a:r>
            <a:r>
              <a:rPr lang="pl-PL" sz="1600" dirty="0"/>
              <a:t>doboru zadań, ich spójność i opis zadań w kontekście osiągnięcia celów szczegółowych projektu i racjonalność harmonogramu zadań – 10 pkt. (4pkt.)*</a:t>
            </a:r>
          </a:p>
          <a:p>
            <a:r>
              <a:rPr lang="pl-PL" sz="1600" dirty="0" smtClean="0"/>
              <a:t>– opis </a:t>
            </a:r>
            <a:r>
              <a:rPr lang="pl-PL" sz="1600" dirty="0"/>
              <a:t>sposobu realizacji zasady równości szans i niedyskryminacji, w tym dostępności dla osób z niepełnosprawnościami – 4 pkt. (4 pkt.)*</a:t>
            </a:r>
          </a:p>
          <a:p>
            <a:r>
              <a:rPr lang="pl-PL" sz="1600" dirty="0" smtClean="0"/>
              <a:t>– wskazanie </a:t>
            </a:r>
            <a:r>
              <a:rPr lang="pl-PL" sz="1600" dirty="0"/>
              <a:t>wartości wskaźników realizacji właściwego celu szczegółowego RPO - Lubuskie 2020, które zostaną osiągnięte w ramach zadań 6 pkt. (4 pkt)*</a:t>
            </a:r>
          </a:p>
          <a:p>
            <a:r>
              <a:rPr lang="pl-PL" sz="1600" dirty="0" smtClean="0"/>
              <a:t>– opis </a:t>
            </a:r>
            <a:r>
              <a:rPr lang="pl-PL" sz="1600" dirty="0"/>
              <a:t>uzasadnienia wyboru partnerów i innych podmiotów do realizacji poszczególnych zadań (o ile dotyczy) - (4 pkt.)*</a:t>
            </a:r>
          </a:p>
          <a:p>
            <a:r>
              <a:rPr lang="pl-PL" sz="1600" dirty="0" smtClean="0"/>
              <a:t>– opis </a:t>
            </a:r>
            <a:r>
              <a:rPr lang="pl-PL" sz="1600" dirty="0"/>
              <a:t>roli partnera i innych podmiotów (o ile dotyczy) - 4 pkt.*</a:t>
            </a:r>
          </a:p>
          <a:p>
            <a:r>
              <a:rPr lang="pl-PL" sz="1600" dirty="0"/>
              <a:t>* dotyczy projektów realizowanych w partnerstwie </a:t>
            </a:r>
          </a:p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625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MERYTORYCZNE:</a:t>
            </a:r>
          </a:p>
          <a:p>
            <a:endParaRPr lang="pl-PL" sz="1600" dirty="0" smtClean="0"/>
          </a:p>
          <a:p>
            <a:r>
              <a:rPr lang="pl-PL" sz="1600" dirty="0" smtClean="0"/>
              <a:t>III </a:t>
            </a:r>
            <a:r>
              <a:rPr lang="pl-PL" sz="1600" dirty="0"/>
              <a:t>SPOSÓB REALIZACJI PROJEKTU ORAZ POTENCJAŁ I DOŚWIADCZENIE PROJEKTODAWCY I PARTNERÓW</a:t>
            </a:r>
          </a:p>
          <a:p>
            <a:r>
              <a:rPr lang="pl-PL" sz="1600" dirty="0" smtClean="0"/>
              <a:t>5.2 </a:t>
            </a:r>
            <a:r>
              <a:rPr lang="pl-PL" sz="1600" dirty="0"/>
              <a:t>Potencjał wnioskodawcy i partnerów:</a:t>
            </a:r>
          </a:p>
          <a:p>
            <a:r>
              <a:rPr lang="pl-PL" sz="1600" dirty="0"/>
              <a:t>Maksymalna liczba punktów do uzyskania wynosi 20 pkt. (minimum 14 pkt.)</a:t>
            </a:r>
          </a:p>
          <a:p>
            <a:r>
              <a:rPr lang="pl-PL" sz="1600" dirty="0"/>
              <a:t>–	opis zasobów finansowych, jakie wniesie do projektu wnioskodawca i partnerzy (o ile dotyczy) – 4 pkt.</a:t>
            </a:r>
          </a:p>
          <a:p>
            <a:r>
              <a:rPr lang="pl-PL" sz="1600" dirty="0"/>
              <a:t>–	opis potencjału kadrowego wnioskodawcy i partnerów (o ile dotyczy) i sposobu jego wykorzystania w ramach projektu (kluczowych osób, które zostaną zaangażowane do realizacji projektu oraz ich planowanej funkcji w projekcie) – 8 pkt.</a:t>
            </a:r>
          </a:p>
          <a:p>
            <a:r>
              <a:rPr lang="pl-PL" sz="1600" dirty="0"/>
              <a:t>–	opis potencjału technicznego, w tym sprzętowego i warunków lokalowych wnioskodawcy i partnerów (o ile dotyczy) i sposobu jego wykorzystania w ramach projektu - 8 pkt.</a:t>
            </a:r>
          </a:p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35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MERYTORYCZNE:</a:t>
            </a:r>
          </a:p>
          <a:p>
            <a:endParaRPr lang="pl-PL" sz="1600" dirty="0" smtClean="0"/>
          </a:p>
          <a:p>
            <a:r>
              <a:rPr lang="pl-PL" sz="1600" dirty="0" smtClean="0"/>
              <a:t>III </a:t>
            </a:r>
            <a:r>
              <a:rPr lang="pl-PL" sz="1600" dirty="0"/>
              <a:t>SPOSÓB REALIZACJI PROJEKTU ORAZ POTENCJAŁ I DOŚWIADCZENIE PROJEKTODAWCY I PARTNERÓW</a:t>
            </a:r>
          </a:p>
          <a:p>
            <a:r>
              <a:rPr lang="pl-PL" sz="1600" dirty="0" smtClean="0"/>
              <a:t>5.3-5.5 </a:t>
            </a:r>
            <a:r>
              <a:rPr lang="pl-PL" sz="1600" dirty="0"/>
              <a:t>Doświadczenie projektodawcy i partnerów oraz sposób zarządzania projektem. Kwoty ryczałtowe*:</a:t>
            </a:r>
          </a:p>
          <a:p>
            <a:r>
              <a:rPr lang="pl-PL" sz="1600" dirty="0"/>
              <a:t>Maksymalna liczba punktów do uzyskania wynosi 10 pkt. (minimum 7 pkt.)</a:t>
            </a:r>
          </a:p>
          <a:p>
            <a:r>
              <a:rPr lang="pl-PL" sz="1600" dirty="0" smtClean="0"/>
              <a:t>–	opis </a:t>
            </a:r>
            <a:r>
              <a:rPr lang="pl-PL" sz="1600" dirty="0"/>
              <a:t>potencjału społecznego wnioskodawcy i partnerów oraz wskazanie uzasadnienia dlaczego doświadczenie wnioskodawcy i partnerów jest adekwatne do realizacji projektu, z uwzględnieniem dotychczasowej działalności wnioskodawcy i partnerów prowadzonej: </a:t>
            </a:r>
          </a:p>
          <a:p>
            <a:r>
              <a:rPr lang="pl-PL" sz="1600" dirty="0"/>
              <a:t>1)	w obszarze wsparcia projektu, </a:t>
            </a:r>
          </a:p>
          <a:p>
            <a:r>
              <a:rPr lang="pl-PL" sz="1600" dirty="0"/>
              <a:t>2)	na rzecz grupy docelowej, do której skierowany będzie projekt oraz </a:t>
            </a:r>
          </a:p>
          <a:p>
            <a:r>
              <a:rPr lang="pl-PL" sz="1600" dirty="0"/>
              <a:t>3)	na określonym terytorium, którego będzie dotyczyć realizacja projektu</a:t>
            </a:r>
          </a:p>
          <a:p>
            <a:r>
              <a:rPr lang="pl-PL" sz="1600" dirty="0"/>
              <a:t>oraz wskazanie instytucji, które mogą potwierdzić potencjał społeczny wnioskodawcy i partnerów – 3 pkt. (3 pkt.)*</a:t>
            </a:r>
          </a:p>
          <a:p>
            <a:r>
              <a:rPr lang="pl-PL" sz="1600" dirty="0"/>
              <a:t>–	sposób zarządzania projektem – 4 pkt. (3 pkt.)*</a:t>
            </a:r>
          </a:p>
          <a:p>
            <a:r>
              <a:rPr lang="pl-PL" sz="1600" dirty="0"/>
              <a:t>–	opis działań, które będą prowadzone w celu oceny i monitoringu projektu i jego uczestników - 3pkt. (2 pkt.)*</a:t>
            </a:r>
          </a:p>
          <a:p>
            <a:r>
              <a:rPr lang="pl-PL" sz="1600" dirty="0"/>
              <a:t>–	ocena zasadności oraz poprawność opisu kwot ryczałtowych(o ile dotyczy) - 2 pkt.*</a:t>
            </a:r>
          </a:p>
          <a:p>
            <a:r>
              <a:rPr lang="pl-PL" sz="1600" dirty="0"/>
              <a:t>* dotyczy tylko projektów, w których występować będzie rozliczanie kwot ryczałtem</a:t>
            </a:r>
          </a:p>
          <a:p>
            <a:r>
              <a:rPr lang="pl-PL" sz="1600" dirty="0" smtClean="0"/>
              <a:t> 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5492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MERYTORYCZNE:</a:t>
            </a:r>
          </a:p>
          <a:p>
            <a:endParaRPr lang="pl-PL" sz="1600" b="1" dirty="0" smtClean="0"/>
          </a:p>
          <a:p>
            <a:r>
              <a:rPr lang="pl-PL" sz="1600" b="1" dirty="0" smtClean="0"/>
              <a:t>IV </a:t>
            </a:r>
            <a:r>
              <a:rPr lang="pl-PL" sz="1600" b="1" dirty="0"/>
              <a:t>Budżet PROJEKTU</a:t>
            </a:r>
          </a:p>
          <a:p>
            <a:r>
              <a:rPr lang="pl-PL" sz="1600" dirty="0"/>
              <a:t>Maksymalna liczba punktów do uzyskania wynosi 20 pkt. (minimum 14 pkt.)* </a:t>
            </a:r>
          </a:p>
          <a:p>
            <a:r>
              <a:rPr lang="pl-PL" sz="1600" dirty="0"/>
              <a:t>	kwalifikowalność wydatków – 5 pkt. (4 pkt)*</a:t>
            </a:r>
          </a:p>
          <a:p>
            <a:r>
              <a:rPr lang="pl-PL" sz="1600" dirty="0"/>
              <a:t>	niezbędność wydatków do realizacji projektu, poszczególnych zadań w projekcie i osiągania jego celów – 5 pkt. (4 pkt)*</a:t>
            </a:r>
          </a:p>
          <a:p>
            <a:r>
              <a:rPr lang="pl-PL" sz="1600" dirty="0"/>
              <a:t>	racjonalność i efektywność wydatków projektu - 5 pkt. (4 pkt)*</a:t>
            </a:r>
          </a:p>
          <a:p>
            <a:r>
              <a:rPr lang="pl-PL" sz="1600" dirty="0"/>
              <a:t>	prawidłowość sporządzenia budżetu projektu (biorąc pod uwagę koszty przypadające na jednego uczestnika/podmiot) oraz zgodność ze standardem i cenami rynkowymi określonymi w regulaminie konkursu - 5 pkt. (4 pkt)*</a:t>
            </a:r>
          </a:p>
          <a:p>
            <a:r>
              <a:rPr lang="pl-PL" sz="1600" dirty="0"/>
              <a:t>	metodologia wyliczenia wkładu własnego (założenie odpowiedniego poziomu, a także formy wkładu własnego, (o ile dotyczy)* - (4 pkt)*</a:t>
            </a:r>
          </a:p>
          <a:p>
            <a:r>
              <a:rPr lang="pl-PL" sz="1600" dirty="0"/>
              <a:t>* dotyczy projektów, w których wymagany jest wkład </a:t>
            </a:r>
            <a:r>
              <a:rPr lang="pl-PL" sz="1600" dirty="0" smtClean="0"/>
              <a:t>własny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8257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dirty="0" smtClean="0"/>
          </a:p>
          <a:p>
            <a:r>
              <a:rPr lang="pl-PL" b="1" dirty="0" smtClean="0"/>
              <a:t>KRYTERIA </a:t>
            </a:r>
            <a:r>
              <a:rPr lang="pl-PL" b="1" dirty="0"/>
              <a:t>PREMIUJĄCE</a:t>
            </a:r>
          </a:p>
          <a:p>
            <a:endParaRPr lang="pl-PL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sz="1600" dirty="0" smtClean="0"/>
              <a:t>Projekt </a:t>
            </a:r>
            <a:r>
              <a:rPr lang="pl-PL" sz="1600" dirty="0"/>
              <a:t>w 100 % skierowany jest do osób biernych zawodowo z niepełnosprawnościami </a:t>
            </a:r>
            <a:r>
              <a:rPr lang="pl-PL" sz="1600" dirty="0" smtClean="0"/>
              <a:t>(</a:t>
            </a:r>
            <a:r>
              <a:rPr lang="pl-PL" sz="1600" dirty="0"/>
              <a:t>10 punktów);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sz="1600" dirty="0" smtClean="0"/>
              <a:t>Projekt </a:t>
            </a:r>
            <a:r>
              <a:rPr lang="pl-PL" sz="1600" dirty="0"/>
              <a:t>w 100 % skierowany jest do osób biernych zawodowo z niskimi kwalifikacjami (10 punktów);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sz="1600" dirty="0" smtClean="0"/>
              <a:t>Projekt </a:t>
            </a:r>
            <a:r>
              <a:rPr lang="pl-PL" sz="1600" dirty="0"/>
              <a:t>w 100 % skierowany jest do osób biernych zawodowo w wieku 50 lat i więcej (10 punktów</a:t>
            </a:r>
            <a:r>
              <a:rPr lang="pl-PL" sz="1600" dirty="0" smtClean="0"/>
              <a:t>).</a:t>
            </a:r>
          </a:p>
          <a:p>
            <a:endParaRPr lang="pl-PL" dirty="0" smtClean="0"/>
          </a:p>
          <a:p>
            <a:r>
              <a:rPr lang="pl-PL" b="1" dirty="0" smtClean="0"/>
              <a:t>Uwaga:</a:t>
            </a:r>
            <a:endParaRPr lang="pl-PL" b="1" dirty="0"/>
          </a:p>
          <a:p>
            <a:r>
              <a:rPr lang="pl-PL" dirty="0" smtClean="0"/>
              <a:t>IP </a:t>
            </a:r>
            <a:r>
              <a:rPr lang="pl-PL" dirty="0"/>
              <a:t>zaleca przed wyborem danego kryterium premiującego o dogłębne przeanalizowanie możliwości rekrutacji do projektu osób (pochodzących w 100%) z danej grupy docelowej. Ponieważ w trakcie realizacji projektu </a:t>
            </a:r>
            <a:r>
              <a:rPr lang="pl-PL" b="1" dirty="0"/>
              <a:t>nie jest dopuszczalna zmiana w projekcie, w rezultacie której projekt przestałby spełniać kryteria wyboru projektów - </a:t>
            </a:r>
            <a:r>
              <a:rPr lang="pl-PL" dirty="0"/>
              <a:t>dlatego w przypadku </a:t>
            </a:r>
            <a:r>
              <a:rPr lang="pl-PL" dirty="0" smtClean="0"/>
              <a:t>projektów, </a:t>
            </a:r>
            <a:r>
              <a:rPr lang="pl-PL" dirty="0"/>
              <a:t>w których występuje kryterium premiujące, w trakcie realizacji projektu nie będzie możliwe dokonywanie zmian w zakresie wybranego typu grupy docelowej (np. jej rozszerzenia o inną grupę).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2630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72308" y="1624263"/>
            <a:ext cx="940345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/>
              <a:t>		Kwalifikowalność wydatków</a:t>
            </a:r>
          </a:p>
          <a:p>
            <a:endParaRPr lang="pl-PL" b="1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1501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Wydatki muszą być ponoszone w sposób przejrzysty, racjonalny i efektywny.</a:t>
            </a:r>
          </a:p>
          <a:p>
            <a:endParaRPr lang="pl-PL" b="1" dirty="0" smtClean="0"/>
          </a:p>
          <a:p>
            <a:r>
              <a:rPr lang="pl-PL" b="1" dirty="0" smtClean="0"/>
              <a:t>Koszty </a:t>
            </a:r>
            <a:r>
              <a:rPr lang="pl-PL" b="1" dirty="0"/>
              <a:t>bezpośrednie (zadania </a:t>
            </a:r>
            <a:r>
              <a:rPr lang="pl-PL" b="1" dirty="0" smtClean="0"/>
              <a:t>merytoryczne) rozliczane są na </a:t>
            </a:r>
            <a:r>
              <a:rPr lang="pl-PL" b="1" dirty="0"/>
              <a:t>dwa sposoby: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za </a:t>
            </a:r>
            <a:r>
              <a:rPr lang="pl-PL" dirty="0"/>
              <a:t>pomocą uproszczonych metod rozliczania wydatków - na podstawie kwot ryczałtowych </a:t>
            </a:r>
            <a:r>
              <a:rPr lang="pl-PL" dirty="0" smtClean="0"/>
              <a:t>(wkład publiczny nie może przekraczać równowartości 100 000 EUR wyrażonej w PLN) – projekty do 428 </a:t>
            </a:r>
            <a:r>
              <a:rPr lang="pl-PL" dirty="0" smtClean="0"/>
              <a:t>820 </a:t>
            </a:r>
            <a:r>
              <a:rPr lang="pl-PL" dirty="0" smtClean="0"/>
              <a:t>zł wkładu publicznego </a:t>
            </a:r>
            <a:endParaRPr lang="pl-PL" dirty="0"/>
          </a:p>
          <a:p>
            <a:endParaRPr lang="pl-PL" dirty="0"/>
          </a:p>
          <a:p>
            <a:r>
              <a:rPr lang="pl-PL" dirty="0"/>
              <a:t>	</a:t>
            </a:r>
            <a:r>
              <a:rPr lang="pl-PL" dirty="0" smtClean="0"/>
              <a:t>Kwota ryczałtowa -  </a:t>
            </a:r>
            <a:r>
              <a:rPr lang="pl-PL" dirty="0"/>
              <a:t>kwota uzgodniona za wykonanie określonego w projekcie zadania na </a:t>
            </a:r>
            <a:r>
              <a:rPr lang="pl-PL" dirty="0" smtClean="0"/>
              <a:t>	etapie </a:t>
            </a:r>
            <a:r>
              <a:rPr lang="pl-PL" dirty="0"/>
              <a:t>zatwierdzenia wniosku o dofinansowanie projektu. </a:t>
            </a:r>
            <a:endParaRPr lang="pl-PL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dirty="0" smtClean="0"/>
              <a:t>Do każdej kwoty należy przypisać odpowiednie wskaźniki.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dirty="0" smtClean="0"/>
              <a:t>Wydatki </a:t>
            </a:r>
            <a:r>
              <a:rPr lang="pl-PL" dirty="0"/>
              <a:t>rozliczane uproszczoną metodą są traktowane jako wydatki poniesione. </a:t>
            </a:r>
            <a:r>
              <a:rPr lang="pl-PL" dirty="0" smtClean="0"/>
              <a:t>Nie ma obowiązku gromadzenia dokumentów księgowych. IP uzgadnia z Wnioskodawcą dokumentacje potwierdzającą wykonanie rezultatów, produktów, zrealizowanie działań.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na </a:t>
            </a:r>
            <a:r>
              <a:rPr lang="pl-PL" dirty="0"/>
              <a:t>podstawie rzeczywiście poniesionych wydatków – w przypadku pozostałych </a:t>
            </a:r>
            <a:r>
              <a:rPr lang="pl-PL" dirty="0" smtClean="0"/>
              <a:t>projektów</a:t>
            </a:r>
            <a:endParaRPr lang="pl-PL" dirty="0"/>
          </a:p>
          <a:p>
            <a:endParaRPr lang="pl-PL" dirty="0"/>
          </a:p>
          <a:p>
            <a:endParaRPr lang="pl-PL" b="1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9177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323474" y="2028616"/>
            <a:ext cx="94808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Sposób komunikacji pomiędzy IP i Wnioskodawcą: </a:t>
            </a:r>
            <a:br>
              <a:rPr lang="pl-PL" sz="2000" b="1" dirty="0"/>
            </a:br>
            <a:endParaRPr lang="pl-PL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w </a:t>
            </a:r>
            <a:r>
              <a:rPr lang="pl-PL" sz="2000" dirty="0"/>
              <a:t>zakresie złożenia wniosku  - w formie pisemnej oraz za pośrednictwem Systemu  </a:t>
            </a:r>
            <a:r>
              <a:rPr lang="pl-PL" sz="2000" dirty="0" smtClean="0"/>
              <a:t>LSI2020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w </a:t>
            </a:r>
            <a:r>
              <a:rPr lang="pl-PL" sz="2000" dirty="0"/>
              <a:t>zakresie </a:t>
            </a:r>
            <a:r>
              <a:rPr lang="pl-PL" sz="2000" dirty="0" smtClean="0"/>
              <a:t>uzupełniania/poprawiania </a:t>
            </a:r>
            <a:r>
              <a:rPr lang="pl-PL" sz="2000" dirty="0"/>
              <a:t>projektu – </a:t>
            </a:r>
            <a:r>
              <a:rPr lang="pl-PL" sz="2000" dirty="0" smtClean="0"/>
              <a:t> za pomocą poczty elektronicznej i/lub Systemu LSI2020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w zakresie informacji o wynikach oceny wniosku oraz procedury odwoławczej  - w formie pisemnej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w </a:t>
            </a:r>
            <a:r>
              <a:rPr lang="pl-PL" sz="2000" dirty="0"/>
              <a:t>zakresie przygotowywania dokumentów niezbędnych do podpisania umowy o dofinansowanie – w formie pisemnej i/lub za pomocą poczty elektronicznej </a:t>
            </a:r>
          </a:p>
        </p:txBody>
      </p:sp>
    </p:spTree>
    <p:extLst>
      <p:ext uri="{BB962C8B-B14F-4D97-AF65-F5344CB8AC3E}">
        <p14:creationId xmlns:p14="http://schemas.microsoft.com/office/powerpoint/2010/main" val="37120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dirty="0" smtClean="0"/>
          </a:p>
          <a:p>
            <a:r>
              <a:rPr lang="pl-PL" b="1" dirty="0" smtClean="0"/>
              <a:t>Koszty pośrednie (koszty administracyjne związane z obsługą projektu) - przykłady:</a:t>
            </a:r>
          </a:p>
          <a:p>
            <a:endParaRPr lang="pl-PL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koszty koordynatora lub kierownika projektu oraz innego personelu bezpośrednio zaangażowanego w zarządzanie projektem i jego rozliczanie;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koszty zarządu;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koszty personelu obsługowego (obsługa kadrowa, finansowa, administracyjna, sekretariat, kancelaria, obsługa prawna) na potrzeby funkcjonowania jednostki;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koszty obsługi księgowej;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koszty utrzymania powierzchni biurowych (czynsz, najem), amortyzacja, zakup aktywów;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koszty opłaty za energię elektryczną, cieplną, gazową i wodę;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koszty </a:t>
            </a:r>
            <a:r>
              <a:rPr lang="pl-PL" dirty="0"/>
              <a:t>usług powielania dokumentów związanych z obsługa projektu;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koszty </a:t>
            </a:r>
            <a:r>
              <a:rPr lang="pl-PL" dirty="0"/>
              <a:t>związane z otworzeniem i prowadzeniem wyodrębnionego rachunku na potrzeby projektu;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koszty usług pocztowych, telefonicznych, internetowych, kurierskich;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koszty materiałów biurowych i artykułów piśmienniczych związanych z obsługa projektu;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koszty sprzątania pomieszczeń.</a:t>
            </a:r>
          </a:p>
          <a:p>
            <a:endParaRPr lang="pl-PL" dirty="0"/>
          </a:p>
          <a:p>
            <a:endParaRPr lang="pl-PL" b="1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81520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Koszty pośrednie </a:t>
            </a:r>
          </a:p>
          <a:p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ramach kosztów pośrednich nie są wykazywane wydatki objęte cross-</a:t>
            </a:r>
            <a:r>
              <a:rPr lang="pl-PL" dirty="0" err="1"/>
              <a:t>financingiem</a:t>
            </a:r>
            <a:r>
              <a:rPr lang="pl-PL" dirty="0"/>
              <a:t>. </a:t>
            </a:r>
          </a:p>
          <a:p>
            <a:endParaRPr lang="pl-PL" dirty="0" smtClean="0"/>
          </a:p>
          <a:p>
            <a:r>
              <a:rPr lang="pl-PL" dirty="0" smtClean="0"/>
              <a:t>Niedopuszczalna </a:t>
            </a:r>
            <a:r>
              <a:rPr lang="pl-PL" dirty="0"/>
              <a:t>jest sytuacja, w której koszty pośrednie zostaną wykazane w ramach kosztów bezpośrednich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 smtClean="0"/>
              <a:t>Wysokość kosztów pośrednich:</a:t>
            </a:r>
          </a:p>
          <a:p>
            <a:r>
              <a:rPr lang="pl-PL" sz="1600" dirty="0" smtClean="0"/>
              <a:t>25</a:t>
            </a:r>
            <a:r>
              <a:rPr lang="pl-PL" sz="1600" dirty="0"/>
              <a:t>% kosztów bezpośrednich – </a:t>
            </a:r>
            <a:r>
              <a:rPr lang="pl-PL" sz="1600" dirty="0" smtClean="0"/>
              <a:t>projekty </a:t>
            </a:r>
            <a:r>
              <a:rPr lang="pl-PL" sz="1600" dirty="0"/>
              <a:t>o wartości kosztów bezpośrednich  do 830 tys. </a:t>
            </a:r>
            <a:r>
              <a:rPr lang="pl-PL" sz="1600" dirty="0" smtClean="0"/>
              <a:t>zł włącznie</a:t>
            </a:r>
          </a:p>
          <a:p>
            <a:r>
              <a:rPr lang="pl-PL" sz="1600" dirty="0"/>
              <a:t>20% kosztów bezpośrednich – </a:t>
            </a:r>
            <a:r>
              <a:rPr lang="pl-PL" sz="1600" dirty="0" smtClean="0"/>
              <a:t>projekty </a:t>
            </a:r>
            <a:r>
              <a:rPr lang="pl-PL" sz="1600" dirty="0"/>
              <a:t>o wartości kosztów </a:t>
            </a:r>
            <a:r>
              <a:rPr lang="pl-PL" sz="1600" dirty="0" smtClean="0"/>
              <a:t>bezpośrednich powyżej </a:t>
            </a:r>
            <a:r>
              <a:rPr lang="pl-PL" sz="1600" dirty="0"/>
              <a:t>830 tys. </a:t>
            </a:r>
            <a:r>
              <a:rPr lang="pl-PL" sz="1600" dirty="0" smtClean="0"/>
              <a:t>zł </a:t>
            </a:r>
            <a:r>
              <a:rPr lang="pl-PL" sz="1600" dirty="0"/>
              <a:t>do 1 740 tys. </a:t>
            </a:r>
            <a:r>
              <a:rPr lang="pl-PL" sz="1600" dirty="0" smtClean="0"/>
              <a:t>zł włącznie</a:t>
            </a:r>
          </a:p>
          <a:p>
            <a:r>
              <a:rPr lang="pl-PL" sz="1600" dirty="0"/>
              <a:t>15% kosztów bezpośrednich – </a:t>
            </a:r>
            <a:r>
              <a:rPr lang="pl-PL" sz="1600" dirty="0" smtClean="0"/>
              <a:t>projekty </a:t>
            </a:r>
            <a:r>
              <a:rPr lang="pl-PL" sz="1600" dirty="0"/>
              <a:t>o wartości  kosztów </a:t>
            </a:r>
            <a:r>
              <a:rPr lang="pl-PL" sz="1600" dirty="0" smtClean="0"/>
              <a:t>bezpośrednich </a:t>
            </a:r>
            <a:r>
              <a:rPr lang="pl-PL" sz="1600" dirty="0"/>
              <a:t>powyżej  1 740 tys. </a:t>
            </a:r>
            <a:r>
              <a:rPr lang="pl-PL" sz="1600" dirty="0" smtClean="0"/>
              <a:t>zł do </a:t>
            </a:r>
            <a:r>
              <a:rPr lang="pl-PL" sz="1600" dirty="0"/>
              <a:t>4 550 </a:t>
            </a:r>
            <a:r>
              <a:rPr lang="pl-PL" sz="1600" dirty="0" smtClean="0"/>
              <a:t>zł włącznie</a:t>
            </a:r>
          </a:p>
          <a:p>
            <a:r>
              <a:rPr lang="pl-PL" sz="1600" dirty="0"/>
              <a:t>10% kosztów bezpośrednich – w przypadku projektów o wartości  kosztów </a:t>
            </a:r>
            <a:r>
              <a:rPr lang="pl-PL" sz="1600" dirty="0" smtClean="0"/>
              <a:t>bezpośrednich </a:t>
            </a:r>
            <a:r>
              <a:rPr lang="pl-PL" sz="1600" dirty="0"/>
              <a:t>przekraczającej 4 550 tys. </a:t>
            </a:r>
            <a:r>
              <a:rPr lang="pl-PL" sz="1600" dirty="0" smtClean="0"/>
              <a:t>zł</a:t>
            </a: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4948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Cross-</a:t>
            </a:r>
            <a:r>
              <a:rPr lang="pl-PL" sz="2000" b="1" dirty="0" err="1" smtClean="0"/>
              <a:t>financing</a:t>
            </a:r>
            <a:r>
              <a:rPr lang="pl-PL" sz="2000" b="1" dirty="0" smtClean="0"/>
              <a:t> </a:t>
            </a:r>
            <a:endParaRPr lang="pl-PL" sz="2000" b="1" dirty="0"/>
          </a:p>
          <a:p>
            <a:endParaRPr lang="pl-PL" b="1" dirty="0"/>
          </a:p>
          <a:p>
            <a:r>
              <a:rPr lang="pl-PL" dirty="0"/>
              <a:t>Zasada elastyczności polegająca na możliwości komplementarnego, wzajemnego finansowania działań z EFRR i EFS. Dotyczy wyłącznie takich kategorii wydatków, bez których realizacja projektu nie byłaby możliwa, w szczególności w związku z zapewnieniem realizacji zasady równości szans, a zwłaszcza potrzeb osób z niepełnosprawnościami. </a:t>
            </a:r>
          </a:p>
          <a:p>
            <a:r>
              <a:rPr lang="pl-PL" dirty="0"/>
              <a:t>	</a:t>
            </a:r>
          </a:p>
          <a:p>
            <a:r>
              <a:rPr lang="pl-PL" dirty="0"/>
              <a:t>Wydatki objęte cross-</a:t>
            </a:r>
            <a:r>
              <a:rPr lang="pl-PL" dirty="0" err="1"/>
              <a:t>financingiem</a:t>
            </a:r>
            <a:r>
              <a:rPr lang="pl-PL" dirty="0"/>
              <a:t> </a:t>
            </a:r>
            <a:r>
              <a:rPr lang="pl-PL" dirty="0" smtClean="0"/>
              <a:t>nie </a:t>
            </a:r>
            <a:r>
              <a:rPr lang="pl-PL" dirty="0"/>
              <a:t>mogą przekroczyć 10% finansowania UE na poziomie projektu.</a:t>
            </a:r>
          </a:p>
          <a:p>
            <a:endParaRPr lang="pl-PL" dirty="0"/>
          </a:p>
          <a:p>
            <a:r>
              <a:rPr lang="pl-PL" dirty="0"/>
              <a:t>Konieczność poniesienia wydatków w ramach cross-</a:t>
            </a:r>
            <a:r>
              <a:rPr lang="pl-PL" dirty="0" err="1"/>
              <a:t>financingu</a:t>
            </a:r>
            <a:r>
              <a:rPr lang="pl-PL" dirty="0"/>
              <a:t> musi być wskazana i uzasadniona we wniosku o dofinansowanie. </a:t>
            </a:r>
          </a:p>
          <a:p>
            <a:r>
              <a:rPr lang="pl-PL" dirty="0"/>
              <a:t>Katalog rodzaju wydatków jest ograniczony i obejmuje wyłącznie: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zakup nieruchomości;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zakup infrastruktury - elementów nieprzenośnych, na stałe przytwierdzonych do nieruchomości, np. wykonanie podjazdu do budynku, zainstalowanie windy w budynku;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dostosowanie lub adaptację (prace remontowo-wykończeniowe) budynków i pomieszczeń.</a:t>
            </a:r>
          </a:p>
          <a:p>
            <a:endParaRPr lang="pl-PL" dirty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246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Środki trwałe</a:t>
            </a:r>
            <a:r>
              <a:rPr lang="pl-PL" b="1" dirty="0" smtClean="0"/>
              <a:t> </a:t>
            </a:r>
            <a:endParaRPr lang="pl-PL" b="1" dirty="0"/>
          </a:p>
          <a:p>
            <a:endParaRPr lang="pl-PL" b="1" dirty="0"/>
          </a:p>
          <a:p>
            <a:r>
              <a:rPr lang="pl-PL" dirty="0"/>
              <a:t>Środki trwałe, ze względu na sposób ich wykorzystania w ramach i na rzecz projektu, dzielą się na: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środki </a:t>
            </a:r>
            <a:r>
              <a:rPr lang="pl-PL" dirty="0"/>
              <a:t>trwałe bezpośrednio powiązane z przedmiotem projektu (np. zakup komputera w ramach doposażenia stanowiska pracy) - mogą być kwalifikowane w całości lub części swojej wartości zgodnie ze wskazaniem Beneficjenta opartym o faktyczne wykorzystanie środka trwałego na potrzeby projektu.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środki trwałe wykorzystywane w celu wspomagania procesu wdrażania projektu (np. rzutnik na poradnictwie grupowym) - mogą być kwalifikowalne wyłącznie w wysokości odpowiadającej odpisom amortyzacyjnym za okres, w którym były one wykorzystywane na rzecz projektu.</a:t>
            </a:r>
          </a:p>
          <a:p>
            <a:endParaRPr lang="pl-PL" dirty="0" smtClean="0"/>
          </a:p>
          <a:p>
            <a:r>
              <a:rPr lang="pl-PL" dirty="0" smtClean="0"/>
              <a:t>Wartość </a:t>
            </a:r>
            <a:r>
              <a:rPr lang="pl-PL" dirty="0"/>
              <a:t>wydatków poniesionych na zakup środków trwałych o wartości </a:t>
            </a:r>
            <a:r>
              <a:rPr lang="pl-PL" dirty="0" smtClean="0"/>
              <a:t>równej </a:t>
            </a:r>
            <a:r>
              <a:rPr lang="pl-PL" dirty="0"/>
              <a:t>i wyższej niż 3 500 </a:t>
            </a:r>
            <a:r>
              <a:rPr lang="pl-PL" dirty="0" smtClean="0"/>
              <a:t>zł </a:t>
            </a:r>
            <a:r>
              <a:rPr lang="pl-PL" dirty="0"/>
              <a:t>netto w ramach kosztów bezpośrednich projektu </a:t>
            </a:r>
            <a:r>
              <a:rPr lang="pl-PL" dirty="0" smtClean="0"/>
              <a:t>nie </a:t>
            </a:r>
            <a:r>
              <a:rPr lang="pl-PL" dirty="0"/>
              <a:t>może </a:t>
            </a:r>
            <a:r>
              <a:rPr lang="pl-PL" dirty="0" smtClean="0"/>
              <a:t>przekroczyć 10</a:t>
            </a:r>
            <a:r>
              <a:rPr lang="pl-PL" dirty="0"/>
              <a:t>% wydatków kwalifikowalnych.</a:t>
            </a:r>
          </a:p>
          <a:p>
            <a:endParaRPr lang="pl-PL" dirty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843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2684" y="1672389"/>
            <a:ext cx="955307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Wkład własny</a:t>
            </a:r>
            <a:r>
              <a:rPr lang="pl-PL" b="1" dirty="0" smtClean="0"/>
              <a:t> </a:t>
            </a:r>
            <a:endParaRPr lang="pl-PL" b="1" dirty="0"/>
          </a:p>
          <a:p>
            <a:endParaRPr lang="pl-PL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Wkład własny </a:t>
            </a:r>
            <a:r>
              <a:rPr lang="pl-PL" dirty="0" smtClean="0"/>
              <a:t>to środki </a:t>
            </a:r>
            <a:r>
              <a:rPr lang="pl-PL" dirty="0"/>
              <a:t>finansowe </a:t>
            </a:r>
            <a:r>
              <a:rPr lang="pl-PL" dirty="0" smtClean="0"/>
              <a:t>lub </a:t>
            </a:r>
            <a:r>
              <a:rPr lang="pl-PL" dirty="0"/>
              <a:t>wkład niepieniężny zabezpieczone przez Beneficjenta, które zostaną przeznaczone na pokrycie wydatków kwalifikowalnych i nie zostaną Beneficjentowi przekazane w formie dofinansowania.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Minimalny </a:t>
            </a:r>
            <a:r>
              <a:rPr lang="pl-PL" dirty="0"/>
              <a:t>wkład własny Beneficjenta </a:t>
            </a:r>
            <a:r>
              <a:rPr lang="pl-PL" dirty="0" smtClean="0"/>
              <a:t>- 5</a:t>
            </a:r>
            <a:r>
              <a:rPr lang="pl-PL" dirty="0"/>
              <a:t>%.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Wkład </a:t>
            </a:r>
            <a:r>
              <a:rPr lang="pl-PL" dirty="0"/>
              <a:t>własny lub jego część może być wniesiony w ramach kosztów pośrednich</a:t>
            </a:r>
            <a:r>
              <a:rPr lang="pl-PL" dirty="0" smtClean="0"/>
              <a:t>.</a:t>
            </a: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22070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2684" y="1672389"/>
            <a:ext cx="95530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Informacja i promocja</a:t>
            </a:r>
            <a:r>
              <a:rPr lang="pl-PL" b="1" dirty="0" smtClean="0"/>
              <a:t> </a:t>
            </a:r>
            <a:endParaRPr lang="pl-PL" b="1" dirty="0"/>
          </a:p>
          <a:p>
            <a:endParaRPr lang="pl-PL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Beneficjent musi oznaczać swoje działania informacyjne i promocyjne, dokumenty związane z realizacją projektu, które podawane są do wiadomości publicznej lub przeznaczone dla uczestników projektu.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Beneficjent powinien umieścić plakat w miejscu realizacji projektu.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Beneficjent powinien umieścić opis projektu na stronie internetowej, jeśli taka istnieje.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Beneficjent powinien przekazywać osobom i podmiotom uczestniczącym w projekcie informację, że projekt uzyskał dofinansowanie.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endParaRPr lang="pl-PL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6880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2684" y="1672389"/>
            <a:ext cx="95530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Informacja i promocja</a:t>
            </a:r>
            <a:r>
              <a:rPr lang="pl-PL" b="1" dirty="0" smtClean="0"/>
              <a:t> </a:t>
            </a:r>
            <a:endParaRPr lang="pl-PL" b="1" dirty="0"/>
          </a:p>
          <a:p>
            <a:endParaRPr lang="pl-PL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Na materiałach należy umieścić znak Funduszy Europejskich z nazwą programu, znak barw Rzeczypospolitej Polskiej z nazwą Rzeczpospolita Polska, herb lub oficjalne logo promocyjne województwa, znak Unii Europejskiej, złożony z flagi UE, napisu Unia Europejska i nazwy funduszu.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Barwy RP występują tylko i wyłącznie w wersji </a:t>
            </a:r>
            <a:r>
              <a:rPr lang="pl-PL" dirty="0" err="1" smtClean="0"/>
              <a:t>pełnokolorowej</a:t>
            </a:r>
            <a:r>
              <a:rPr lang="pl-PL" dirty="0" smtClean="0"/>
              <a:t>.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endParaRPr lang="pl-PL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40504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2684" y="1672389"/>
            <a:ext cx="95530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Informacja i promocja</a:t>
            </a:r>
            <a:r>
              <a:rPr lang="pl-PL" b="1" dirty="0" smtClean="0"/>
              <a:t> </a:t>
            </a:r>
            <a:endParaRPr lang="pl-PL" b="1" dirty="0"/>
          </a:p>
          <a:p>
            <a:endParaRPr lang="pl-PL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Barw RP nie trzeba umieszczać, jeśli: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 nie ma ogólnodostępnych możliwości technicznych zastosowania oznaczeń </a:t>
            </a:r>
            <a:r>
              <a:rPr lang="pl-PL" dirty="0" err="1" smtClean="0"/>
              <a:t>pełnokolorowych</a:t>
            </a:r>
            <a:r>
              <a:rPr lang="pl-PL" dirty="0" smtClean="0"/>
              <a:t> lub zastosowanie technik </a:t>
            </a:r>
            <a:r>
              <a:rPr lang="pl-PL" dirty="0" err="1" smtClean="0"/>
              <a:t>pełnokolorowych</a:t>
            </a:r>
            <a:r>
              <a:rPr lang="pl-PL" dirty="0" smtClean="0"/>
              <a:t> znacznie podniosłoby koszty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 materiały z założenia występują w wersji achromatycznej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364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11796" y="1285739"/>
            <a:ext cx="955307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Zasada równości szans i niedyskryminacji, </a:t>
            </a:r>
          </a:p>
          <a:p>
            <a:r>
              <a:rPr lang="pl-PL" sz="2000" b="1" dirty="0"/>
              <a:t>w tym dostępności dla osób z niepełnosprawnościami</a:t>
            </a:r>
          </a:p>
          <a:p>
            <a:r>
              <a:rPr lang="pl-PL" sz="2000" b="1" dirty="0"/>
              <a:t>	</a:t>
            </a:r>
          </a:p>
          <a:p>
            <a:r>
              <a:rPr lang="pl-PL" sz="2000" dirty="0"/>
              <a:t>Projektodawca zobowiązany jest przedstawić we wniosku o dofinansowanie projektu sposób realizacji zasady równości szans i niedyskryminacji, w tym dostępności dla osób z niepełnosprawnościami w ramach projektu.</a:t>
            </a:r>
          </a:p>
          <a:p>
            <a:endParaRPr lang="pl-PL" sz="2000" b="1" dirty="0" smtClean="0"/>
          </a:p>
          <a:p>
            <a:endParaRPr lang="pl-PL" sz="2000" b="1" dirty="0"/>
          </a:p>
          <a:p>
            <a:r>
              <a:rPr lang="pl-PL" sz="2000" b="1" dirty="0"/>
              <a:t>Zasada równości szans kobiet i mężczyzn </a:t>
            </a:r>
          </a:p>
          <a:p>
            <a:endParaRPr lang="pl-PL" sz="2000" b="1" dirty="0"/>
          </a:p>
          <a:p>
            <a:r>
              <a:rPr lang="pl-PL" sz="2000" dirty="0"/>
              <a:t>We wniosku o dofinansowanie projektu należy zawrzeć analizę sytuacji kobiet i mężczyzn na danym obszarze oraz ocenę wpływu projektu na sytuację płci. Wyniki przeprowadzonej analizy powinny być podstawą do planowania działań i doboru instrumentów, odpowiednich do zdefiniowanych problemów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71759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72308" y="1684421"/>
            <a:ext cx="95925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/>
              <a:t>			Dziękuję </a:t>
            </a:r>
            <a:r>
              <a:rPr lang="pl-PL" sz="3600" b="1" dirty="0"/>
              <a:t>za uwagę</a:t>
            </a:r>
          </a:p>
          <a:p>
            <a:endParaRPr lang="pl-PL" sz="2000" b="1" dirty="0"/>
          </a:p>
          <a:p>
            <a:endParaRPr lang="pl-PL" sz="2000" b="1" dirty="0"/>
          </a:p>
          <a:p>
            <a:endParaRPr lang="pl-PL" sz="2000" b="1" dirty="0"/>
          </a:p>
          <a:p>
            <a:r>
              <a:rPr lang="pl-PL" sz="2000" b="1" dirty="0"/>
              <a:t>IOK udziela wyjaśnień w kwestiach dotyczących konkursu:</a:t>
            </a:r>
          </a:p>
          <a:p>
            <a:endParaRPr lang="pl-PL" sz="2000" b="1" dirty="0" smtClean="0"/>
          </a:p>
          <a:p>
            <a:endParaRPr lang="pl-PL" sz="2000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 smtClean="0"/>
              <a:t>telefonicznie </a:t>
            </a:r>
            <a:r>
              <a:rPr lang="pl-PL" sz="2000" dirty="0"/>
              <a:t>- pod nr.  68 456 56 04 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/>
              <a:t>pod adresem poczty elektronicznej: efs@wup.zgora.pl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/>
              <a:t>w siedzibie WUP w Zielonej Górze, ul. Wyspiańskiego 15, pokój 311</a:t>
            </a:r>
          </a:p>
        </p:txBody>
      </p:sp>
    </p:spTree>
    <p:extLst>
      <p:ext uri="{BB962C8B-B14F-4D97-AF65-F5344CB8AC3E}">
        <p14:creationId xmlns:p14="http://schemas.microsoft.com/office/powerpoint/2010/main" val="331261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72309" y="1652954"/>
            <a:ext cx="96320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Podmioty uprawnione do ubiegania się o dofinansowanie </a:t>
            </a:r>
            <a:r>
              <a:rPr lang="pl-PL" sz="2000" b="1" dirty="0" smtClean="0"/>
              <a:t>projektu: 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>- jednostki samorządu terytorialnego (JST), ich związki, stowarzyszenia i porozumienia</a:t>
            </a:r>
            <a:br>
              <a:rPr lang="pl-PL" sz="2000" dirty="0"/>
            </a:br>
            <a:r>
              <a:rPr lang="pl-PL" sz="2000" dirty="0"/>
              <a:t>- jednostki organizacyjne JST posiadające osobowość prawną</a:t>
            </a:r>
            <a:br>
              <a:rPr lang="pl-PL" sz="2000" dirty="0"/>
            </a:br>
            <a:r>
              <a:rPr lang="pl-PL" sz="2000" dirty="0"/>
              <a:t>- organizacje pozarządowe</a:t>
            </a:r>
            <a:br>
              <a:rPr lang="pl-PL" sz="2000" dirty="0"/>
            </a:br>
            <a:r>
              <a:rPr lang="pl-PL" sz="2000" dirty="0"/>
              <a:t>- przedsiębiorstwa i ich związki i stowarzyszenia, w tym osoby fizyczne prowadzące        </a:t>
            </a:r>
            <a:r>
              <a:rPr lang="pl-PL" sz="2000" dirty="0" smtClean="0"/>
              <a:t>    działalność </a:t>
            </a:r>
            <a:r>
              <a:rPr lang="pl-PL" sz="2000" dirty="0"/>
              <a:t>gospodarczą</a:t>
            </a:r>
            <a:br>
              <a:rPr lang="pl-PL" sz="2000" dirty="0"/>
            </a:br>
            <a:r>
              <a:rPr lang="pl-PL" sz="2000" dirty="0"/>
              <a:t>- osoby fizyczne prowadzące działalność oświatową na podstawie odrębnych przepisów </a:t>
            </a:r>
            <a:br>
              <a:rPr lang="pl-PL" sz="2000" dirty="0"/>
            </a:br>
            <a:r>
              <a:rPr lang="pl-PL" sz="2000" dirty="0"/>
              <a:t>- instytucje rynku pracy</a:t>
            </a:r>
            <a:br>
              <a:rPr lang="pl-PL" sz="2000" dirty="0"/>
            </a:br>
            <a:r>
              <a:rPr lang="pl-PL" sz="2000" dirty="0"/>
              <a:t>- instytucje otoczenia biznesu</a:t>
            </a:r>
            <a:br>
              <a:rPr lang="pl-PL" sz="2000" dirty="0"/>
            </a:br>
            <a:r>
              <a:rPr lang="pl-PL" sz="2000" dirty="0"/>
              <a:t>- podmioty ekonomii </a:t>
            </a:r>
            <a:r>
              <a:rPr lang="pl-PL" sz="2000" dirty="0" smtClean="0"/>
              <a:t>społecznej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878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30922" y="1699846"/>
            <a:ext cx="947224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Grupy docelowe: </a:t>
            </a:r>
          </a:p>
          <a:p>
            <a:r>
              <a:rPr lang="pl-PL" sz="2000" dirty="0" smtClean="0"/>
              <a:t>Osoby pozostające bez pracy niezarejestrowane w powiatowym urzędzie pracy jako bezrobotne, w szczególności osoby bierne zawodowo – w wieku 30 lat i więcej, wyłącznie: 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osoby w  wieku 50 lat i więcej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kobiety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osoby z niepełnosprawnościami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osoby o niskich kwalifikacjach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osoby długotrwale bezrobotne </a:t>
            </a:r>
          </a:p>
          <a:p>
            <a:endParaRPr lang="pl-PL" sz="2000" dirty="0"/>
          </a:p>
          <a:p>
            <a:r>
              <a:rPr lang="pl-PL" sz="2000" dirty="0" smtClean="0"/>
              <a:t>Uczestnicy projektów – osoby fizyczne zamieszkujące obszar województwa lubuskiego.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97438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25415" y="1066800"/>
            <a:ext cx="958947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Osoby długotrwale bezrobotne: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dirty="0" smtClean="0"/>
              <a:t>pozostające bez pracy nieprzerwanie przez okres ponad 12 miesięcy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dirty="0" smtClean="0"/>
              <a:t>gotowe do podjęcia zatrudnienia i aktywnie poszukujące pracy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dirty="0" smtClean="0"/>
              <a:t>niezarejestrowane w powiatowym urzędzie pracy jako bezrobotne (w tym konkursie)</a:t>
            </a:r>
          </a:p>
          <a:p>
            <a:endParaRPr lang="pl-PL" sz="2000" dirty="0" smtClean="0"/>
          </a:p>
          <a:p>
            <a:r>
              <a:rPr lang="pl-PL" sz="2000" b="1" dirty="0" smtClean="0"/>
              <a:t>Osoby o niskich kwalifikacjach: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dirty="0" smtClean="0"/>
              <a:t>posiadające wykształcenie na poziomie do ISCED 3 włącznie – do poziomu wykształcenia ponadgimnazjalnego/ponadpodstawowego)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Osoby bierne zawodowo: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dirty="0" smtClean="0"/>
              <a:t>W danej chwili nie  tworzą zasobów siły roboczej (nie pracują i nie są bezrobotne)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Osoby bezrobotne: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dirty="0" smtClean="0"/>
              <a:t>pozostające bez pracy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dirty="0" smtClean="0"/>
              <a:t>gotowe do podjęcia pracy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dirty="0" smtClean="0"/>
              <a:t>aktywnie poszukujące zatrudnienia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109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55077" y="1547446"/>
            <a:ext cx="965981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Typy projektów:</a:t>
            </a:r>
          </a:p>
          <a:p>
            <a:endParaRPr lang="pl-PL" sz="2000" b="1" dirty="0" smtClean="0"/>
          </a:p>
          <a:p>
            <a:r>
              <a:rPr lang="pl-PL" sz="2000" dirty="0"/>
              <a:t>I.</a:t>
            </a:r>
            <a:r>
              <a:rPr lang="pl-PL" sz="2000" b="1" dirty="0"/>
              <a:t> </a:t>
            </a:r>
            <a:r>
              <a:rPr lang="pl-PL" sz="2000" dirty="0"/>
              <a:t>Instrumenty i usługi rynku pracy służące indywidualizacji wsparcia oraz pomocy w zakresie określenia ścieżki </a:t>
            </a:r>
            <a:r>
              <a:rPr lang="pl-PL" sz="2000" dirty="0" smtClean="0"/>
              <a:t>zawodowej </a:t>
            </a:r>
            <a:r>
              <a:rPr lang="pl-PL" sz="2000" dirty="0"/>
              <a:t>(obligatoryjne, które zadecydują o wyborze dalszych adekwatnych form wsparcia):</a:t>
            </a:r>
          </a:p>
          <a:p>
            <a:r>
              <a:rPr lang="pl-PL" sz="2000" dirty="0" smtClean="0"/>
              <a:t>a) identyfikacja </a:t>
            </a:r>
            <a:r>
              <a:rPr lang="pl-PL" sz="2000" dirty="0"/>
              <a:t>potrzeb osób pozostających bez zatrudnienia, w tym m.in. poprzez zastosowanie Indywidualnych Planów Działania, diagnozowanie potrzeb szkoleniowych oraz możliwości doskonalenia zawodowego w regionie,</a:t>
            </a:r>
          </a:p>
          <a:p>
            <a:r>
              <a:rPr lang="pl-PL" sz="2000" dirty="0" smtClean="0"/>
              <a:t>b) kompleksowe </a:t>
            </a:r>
            <a:r>
              <a:rPr lang="pl-PL" sz="2000" dirty="0"/>
              <a:t>i indywidualne pośrednictwo pracy w zakresie wyboru zawodu zgodnego z kwalifikacjami i kompetencjami wspieranej osoby lub poradnictwo zawodowe w zakresie planowania rozwoju kariery zawodowej, w tym podnoszenia lub uzupełnienia kompetencji i kwalifikacji zawodowych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9146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3984</TotalTime>
  <Words>4059</Words>
  <Application>Microsoft Office PowerPoint</Application>
  <PresentationFormat>Panoramiczny</PresentationFormat>
  <Paragraphs>858</Paragraphs>
  <Slides>59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59</vt:i4>
      </vt:variant>
    </vt:vector>
  </HeadingPairs>
  <TitlesOfParts>
    <vt:vector size="64" baseType="lpstr">
      <vt:lpstr>Arial</vt:lpstr>
      <vt:lpstr>Calibri</vt:lpstr>
      <vt:lpstr>Calibri Light</vt:lpstr>
      <vt:lpstr>Wingdings</vt:lpstr>
      <vt:lpstr>Motyw pakietu Office</vt:lpstr>
      <vt:lpstr>Konkurs nr RPLB.06.02.00-IP.01-08-K01/18  w ramach Regionalnego Programu Operacyjnego – Lubuskie 2020 </vt:lpstr>
      <vt:lpstr>Podstawowe informacje o konkursie</vt:lpstr>
      <vt:lpstr>Przedmiot konkursu:   Dofinansowanie projektów mających na celu aktywizację zawodową osób pozostających bez pracy niezarejestrowanych w powiatowych urzędach pracy. </vt:lpstr>
      <vt:lpstr>Wersja papierowa:  Dwa jednobrzmiące egzemplarze – dwa oryginały lub oryginał i kopia poświadczona za zgodność z oryginałem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Fedorowicz</dc:creator>
  <cp:lastModifiedBy>Ewa Hebdzyńska</cp:lastModifiedBy>
  <cp:revision>491</cp:revision>
  <cp:lastPrinted>2018-09-03T06:12:54Z</cp:lastPrinted>
  <dcterms:created xsi:type="dcterms:W3CDTF">2015-01-16T09:53:47Z</dcterms:created>
  <dcterms:modified xsi:type="dcterms:W3CDTF">2018-10-22T05:55:29Z</dcterms:modified>
</cp:coreProperties>
</file>